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3" r:id="rId2"/>
    <p:sldId id="274" r:id="rId3"/>
    <p:sldId id="257" r:id="rId4"/>
    <p:sldId id="258" r:id="rId5"/>
    <p:sldId id="259" r:id="rId6"/>
    <p:sldId id="260" r:id="rId7"/>
    <p:sldId id="261" r:id="rId8"/>
    <p:sldId id="262" r:id="rId9"/>
    <p:sldId id="263" r:id="rId10"/>
    <p:sldId id="265" r:id="rId11"/>
    <p:sldId id="264"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7FC3BC-6F73-474E-9B16-3759BB74A1E3}" type="datetimeFigureOut">
              <a:rPr lang="en-US" smtClean="0"/>
              <a:pPr/>
              <a:t>1/14/2013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584324-7366-4DE3-AAC0-7DFDC9594F0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fld id="{3C7BFF34-40BD-474B-ABE3-0932BCEB9314}" type="slidenum">
              <a:rPr lang="en-US" smtClean="0">
                <a:latin typeface="Arial" charset="0"/>
                <a:cs typeface="Arial" charset="0"/>
              </a:rPr>
              <a:pPr/>
              <a:t>3</a:t>
            </a:fld>
            <a:endParaRPr lang="en-US" smtClean="0">
              <a:latin typeface="Arial" charset="0"/>
              <a:cs typeface="Arial" charset="0"/>
            </a:endParaRPr>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DA4F47-EC34-43A2-B410-56F90B0763E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31D4D3-D33D-408A-B385-88F228D559F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130A93-B7B3-4AE9-8D17-024599C1DD1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B9B8F8-697D-4458-A0C3-75FF965B16B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fa-IR"/>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497672-8CEC-4E83-8A47-51E6413FDCB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457200" y="1600200"/>
            <a:ext cx="8229600" cy="4525963"/>
          </a:xfrm>
        </p:spPr>
        <p:txBody>
          <a:bodyPr/>
          <a:lstStyle/>
          <a:p>
            <a:pPr lvl="0"/>
            <a:endParaRPr lang="fa-I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FC2BE3-CCF4-43A3-9AAF-20B40BC551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336534-C353-4AE5-99B1-EB9E6788DA8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A7EC76-7726-4BC2-9E35-FE6AF351095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F7FBC6-B739-41EE-8E36-1626BCD394D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38C72B-E663-45AD-A605-8885AFB9BB1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F2A734-4A73-4F29-9646-29F5EA10CC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8FFE21-C861-43C1-8F3B-C0A73F7F12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B1DD22-BAB9-4C57-8576-4455442941D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BDA363-8EA4-4BB4-AC98-03881AA1EE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6699"/>
            </a:gs>
            <a:gs pos="50000">
              <a:srgbClr val="0099CC"/>
            </a:gs>
            <a:gs pos="100000">
              <a:srgbClr val="336699"/>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pitchFamily="34" charset="0"/>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fld id="{C0E89563-6DC7-40E3-8FFE-B98F518D8B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C:\Documents and Settings\noreddini-ma\Desktop\saqeb_ir-besm.jpg"/>
          <p:cNvPicPr>
            <a:picLocks noChangeAspect="1" noChangeArrowheads="1"/>
          </p:cNvPicPr>
          <p:nvPr/>
        </p:nvPicPr>
        <p:blipFill>
          <a:blip r:embed="rId2" cstate="print">
            <a:lum contrast="-10000"/>
          </a:blip>
          <a:srcRect/>
          <a:stretch>
            <a:fillRect/>
          </a:stretch>
        </p:blipFill>
        <p:spPr bwMode="auto">
          <a:xfrm>
            <a:off x="2428860" y="1142984"/>
            <a:ext cx="4667267" cy="489122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4525963"/>
          </a:xfrm>
        </p:spPr>
        <p:txBody>
          <a:bodyPr/>
          <a:lstStyle/>
          <a:p>
            <a:pPr algn="r" rtl="1"/>
            <a:r>
              <a:rPr lang="fa-IR" dirty="0" smtClean="0">
                <a:cs typeface="B Nazanin" pitchFamily="2" charset="-78"/>
              </a:rPr>
              <a:t>کیفیت یک فرایند سازمان شمول است</a:t>
            </a:r>
          </a:p>
          <a:p>
            <a:pPr algn="r" rtl="1"/>
            <a:r>
              <a:rPr lang="fa-IR" dirty="0" smtClean="0">
                <a:cs typeface="B Nazanin" pitchFamily="2" charset="-78"/>
              </a:rPr>
              <a:t>کیفیت چیزی است که مشتری می گوید</a:t>
            </a:r>
          </a:p>
          <a:p>
            <a:pPr algn="r" rtl="1"/>
            <a:r>
              <a:rPr lang="fa-IR" dirty="0" smtClean="0">
                <a:cs typeface="B Nazanin" pitchFamily="2" charset="-78"/>
              </a:rPr>
              <a:t>کیفیت و هزینه مکمل هم هستند</a:t>
            </a:r>
          </a:p>
          <a:p>
            <a:pPr algn="r" rtl="1"/>
            <a:r>
              <a:rPr lang="fa-IR" dirty="0" smtClean="0">
                <a:cs typeface="B Nazanin" pitchFamily="2" charset="-78"/>
              </a:rPr>
              <a:t>کیفیت محتاج علاقه مندی فردی و تیمی است</a:t>
            </a:r>
          </a:p>
          <a:p>
            <a:pPr algn="r" rtl="1"/>
            <a:r>
              <a:rPr lang="fa-IR" dirty="0" smtClean="0">
                <a:cs typeface="B Nazanin" pitchFamily="2" charset="-78"/>
              </a:rPr>
              <a:t>کیفیت یک روش مدیریت است</a:t>
            </a:r>
          </a:p>
          <a:p>
            <a:pPr algn="r" rtl="1"/>
            <a:r>
              <a:rPr lang="fa-IR" dirty="0" smtClean="0">
                <a:cs typeface="B Nazanin" pitchFamily="2" charset="-78"/>
              </a:rPr>
              <a:t>کیفیت و نو آوری متقابلا بهم وابسته اند</a:t>
            </a:r>
          </a:p>
          <a:p>
            <a:pPr algn="r" rtl="1"/>
            <a:r>
              <a:rPr lang="fa-IR" dirty="0" smtClean="0">
                <a:cs typeface="B Nazanin" pitchFamily="2" charset="-78"/>
              </a:rPr>
              <a:t>کیفیت یک رفتار است </a:t>
            </a:r>
          </a:p>
          <a:p>
            <a:pPr algn="r" rtl="1"/>
            <a:r>
              <a:rPr lang="fa-IR" dirty="0" smtClean="0">
                <a:cs typeface="B Nazanin" pitchFamily="2" charset="-78"/>
              </a:rPr>
              <a:t>کیفیت ارتقاءمستمر لازم دارد</a:t>
            </a:r>
          </a:p>
          <a:p>
            <a:pPr algn="r" rtl="1"/>
            <a:r>
              <a:rPr lang="fa-IR" dirty="0" smtClean="0">
                <a:cs typeface="B Nazanin" pitchFamily="2" charset="-78"/>
              </a:rPr>
              <a:t>کیفیت بهترین روش برای بهره وری است </a:t>
            </a:r>
            <a:endParaRPr lang="en-GB"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فرایند</a:t>
            </a:r>
            <a:br>
              <a:rPr lang="fa-IR"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p:txBody>
          <a:bodyPr/>
          <a:lstStyle/>
          <a:p>
            <a:pPr algn="r" rtl="1"/>
            <a:endParaRPr lang="en-GB" dirty="0"/>
          </a:p>
        </p:txBody>
      </p:sp>
      <p:cxnSp>
        <p:nvCxnSpPr>
          <p:cNvPr id="5" name="Straight Arrow Connector 4"/>
          <p:cNvCxnSpPr/>
          <p:nvPr/>
        </p:nvCxnSpPr>
        <p:spPr bwMode="auto">
          <a:xfrm>
            <a:off x="6143636" y="4143380"/>
            <a:ext cx="571504" cy="1588"/>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7" name="Straight Arrow Connector 6"/>
          <p:cNvCxnSpPr/>
          <p:nvPr/>
        </p:nvCxnSpPr>
        <p:spPr bwMode="auto">
          <a:xfrm flipV="1">
            <a:off x="2357422" y="4000504"/>
            <a:ext cx="642942" cy="1589"/>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sp>
        <p:nvSpPr>
          <p:cNvPr id="6" name="Rounded Rectangle 5"/>
          <p:cNvSpPr/>
          <p:nvPr/>
        </p:nvSpPr>
        <p:spPr bwMode="auto">
          <a:xfrm>
            <a:off x="6715140" y="3357562"/>
            <a:ext cx="2071702" cy="171451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ctr" eaLnBrk="0" fontAlgn="base" hangingPunct="0">
              <a:spcBef>
                <a:spcPct val="20000"/>
              </a:spcBef>
              <a:spcAft>
                <a:spcPct val="0"/>
              </a:spcAft>
            </a:pPr>
            <a:r>
              <a:rPr lang="fa-IR" sz="3200" kern="0" dirty="0" smtClean="0">
                <a:solidFill>
                  <a:srgbClr val="000000"/>
                </a:solidFill>
              </a:rPr>
              <a:t>برون ده   </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ounded Rectangle 7"/>
          <p:cNvSpPr/>
          <p:nvPr/>
        </p:nvSpPr>
        <p:spPr bwMode="auto">
          <a:xfrm>
            <a:off x="2928926" y="3357562"/>
            <a:ext cx="3286148" cy="171451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fa-IR" sz="3200" kern="0" dirty="0" smtClean="0">
                <a:solidFill>
                  <a:srgbClr val="000000"/>
                </a:solidFill>
              </a:rPr>
              <a:t>فعالیتها</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ounded Rectangle 8"/>
          <p:cNvSpPr/>
          <p:nvPr/>
        </p:nvSpPr>
        <p:spPr bwMode="auto">
          <a:xfrm>
            <a:off x="285720" y="3286124"/>
            <a:ext cx="2071702" cy="171451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fa-IR" sz="3200" kern="0" dirty="0" smtClean="0">
                <a:solidFill>
                  <a:srgbClr val="000000"/>
                </a:solidFill>
              </a:rPr>
              <a:t>درون داده</a:t>
            </a: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571604" y="357166"/>
            <a:ext cx="6429420" cy="50006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cs typeface="B Titr" pitchFamily="2" charset="-78"/>
              </a:rPr>
              <a:t>فرایندی را برای ارتقا پیدا کنید                                                            </a:t>
            </a:r>
            <a:r>
              <a:rPr kumimoji="0" lang="en-GB" sz="1600" b="0" i="0" u="none" strike="noStrike" cap="none" normalizeH="0" baseline="0" dirty="0" smtClean="0">
                <a:ln>
                  <a:noFill/>
                </a:ln>
                <a:solidFill>
                  <a:schemeClr val="tx1"/>
                </a:solidFill>
                <a:effectLst/>
                <a:latin typeface="Arial" pitchFamily="34" charset="0"/>
                <a:cs typeface="B Titr" pitchFamily="2" charset="-78"/>
              </a:rPr>
              <a:t>Find</a:t>
            </a:r>
          </a:p>
        </p:txBody>
      </p:sp>
      <p:sp>
        <p:nvSpPr>
          <p:cNvPr id="5" name="Rectangle 4"/>
          <p:cNvSpPr/>
          <p:nvPr/>
        </p:nvSpPr>
        <p:spPr bwMode="auto">
          <a:xfrm>
            <a:off x="1571604" y="1142984"/>
            <a:ext cx="6429420" cy="50006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fa-IR" sz="1600" dirty="0" smtClean="0">
                <a:latin typeface="Arial" pitchFamily="34" charset="0"/>
                <a:cs typeface="B Titr" pitchFamily="2" charset="-78"/>
              </a:rPr>
              <a:t>تیمی را ساز مان دهی کنید                                                                                        </a:t>
            </a:r>
            <a:r>
              <a:rPr lang="en-GB" sz="1600" dirty="0" err="1" smtClean="0">
                <a:latin typeface="Arial" pitchFamily="34" charset="0"/>
                <a:cs typeface="B Titr" pitchFamily="2" charset="-78"/>
              </a:rPr>
              <a:t>Organiz</a:t>
            </a:r>
            <a:endParaRPr kumimoji="0" lang="en-GB" sz="1600" b="0" i="0" u="none" strike="noStrike" cap="none" normalizeH="0" baseline="0" dirty="0" smtClean="0">
              <a:ln>
                <a:noFill/>
              </a:ln>
              <a:solidFill>
                <a:schemeClr val="tx1"/>
              </a:solidFill>
              <a:effectLst/>
              <a:latin typeface="Arial" pitchFamily="34" charset="0"/>
              <a:cs typeface="B Titr" pitchFamily="2" charset="-78"/>
            </a:endParaRPr>
          </a:p>
        </p:txBody>
      </p:sp>
      <p:sp>
        <p:nvSpPr>
          <p:cNvPr id="6" name="Rectangle 5"/>
          <p:cNvSpPr/>
          <p:nvPr/>
        </p:nvSpPr>
        <p:spPr bwMode="auto">
          <a:xfrm>
            <a:off x="1571604" y="1928802"/>
            <a:ext cx="6429420" cy="50006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cs typeface="B Titr" pitchFamily="2" charset="-78"/>
              </a:rPr>
              <a:t>روشن کنید فرایند چگونه عمل می کند                                                                </a:t>
            </a:r>
            <a:r>
              <a:rPr kumimoji="0" lang="en-GB" sz="1600" b="0" i="0" u="none" strike="noStrike" cap="none" normalizeH="0" baseline="0" dirty="0" err="1" smtClean="0">
                <a:ln>
                  <a:noFill/>
                </a:ln>
                <a:solidFill>
                  <a:schemeClr val="tx1"/>
                </a:solidFill>
                <a:effectLst/>
                <a:latin typeface="Arial" pitchFamily="34" charset="0"/>
                <a:cs typeface="B Titr" pitchFamily="2" charset="-78"/>
              </a:rPr>
              <a:t>Calarify</a:t>
            </a:r>
            <a:endParaRPr kumimoji="0" lang="en-GB" sz="1600" b="0" i="0" u="none" strike="noStrike" cap="none" normalizeH="0" baseline="0" dirty="0" smtClean="0">
              <a:ln>
                <a:noFill/>
              </a:ln>
              <a:solidFill>
                <a:schemeClr val="tx1"/>
              </a:solidFill>
              <a:effectLst/>
              <a:latin typeface="Arial" pitchFamily="34" charset="0"/>
              <a:cs typeface="B Titr" pitchFamily="2" charset="-78"/>
            </a:endParaRPr>
          </a:p>
        </p:txBody>
      </p:sp>
      <p:sp>
        <p:nvSpPr>
          <p:cNvPr id="7" name="Rectangle 6"/>
          <p:cNvSpPr/>
          <p:nvPr/>
        </p:nvSpPr>
        <p:spPr bwMode="auto">
          <a:xfrm>
            <a:off x="1571604" y="2643182"/>
            <a:ext cx="6429420" cy="50006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cs typeface="B Titr" pitchFamily="2" charset="-78"/>
              </a:rPr>
              <a:t>علل تغییرات عملکرد فرایند را درک کنید                                                       </a:t>
            </a:r>
            <a:r>
              <a:rPr kumimoji="0" lang="en-GB" sz="1600" b="0" i="0" u="none" strike="noStrike" cap="none" normalizeH="0" baseline="0" dirty="0" err="1" smtClean="0">
                <a:ln>
                  <a:noFill/>
                </a:ln>
                <a:solidFill>
                  <a:schemeClr val="tx1"/>
                </a:solidFill>
                <a:effectLst/>
                <a:latin typeface="Arial" pitchFamily="34" charset="0"/>
                <a:cs typeface="B Titr" pitchFamily="2" charset="-78"/>
              </a:rPr>
              <a:t>Uderstand</a:t>
            </a:r>
            <a:endParaRPr kumimoji="0" lang="en-GB" sz="1600" b="0" i="0" u="none" strike="noStrike" cap="none" normalizeH="0" baseline="0" dirty="0" smtClean="0">
              <a:ln>
                <a:noFill/>
              </a:ln>
              <a:solidFill>
                <a:schemeClr val="tx1"/>
              </a:solidFill>
              <a:effectLst/>
              <a:latin typeface="Arial" pitchFamily="34" charset="0"/>
              <a:cs typeface="B Titr" pitchFamily="2" charset="-78"/>
            </a:endParaRPr>
          </a:p>
        </p:txBody>
      </p:sp>
      <p:sp>
        <p:nvSpPr>
          <p:cNvPr id="8" name="Rectangle 7"/>
          <p:cNvSpPr/>
          <p:nvPr/>
        </p:nvSpPr>
        <p:spPr bwMode="auto">
          <a:xfrm>
            <a:off x="1571604" y="3357562"/>
            <a:ext cx="6429420" cy="50006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fa-IR" sz="1600" dirty="0" smtClean="0">
                <a:latin typeface="Arial" pitchFamily="34" charset="0"/>
                <a:cs typeface="B Titr" pitchFamily="2" charset="-78"/>
              </a:rPr>
              <a:t>قسمتی از فرایند را که نیاز به ارتقا دارد انتخاب کنید                                </a:t>
            </a:r>
            <a:r>
              <a:rPr lang="en-GB" sz="1600" dirty="0" smtClean="0">
                <a:latin typeface="Arial" pitchFamily="34" charset="0"/>
                <a:cs typeface="B Titr" pitchFamily="2" charset="-78"/>
              </a:rPr>
              <a:t>Select</a:t>
            </a:r>
            <a:endParaRPr kumimoji="0" lang="en-GB" sz="1600" b="0" i="0" u="none" strike="noStrike" cap="none" normalizeH="0" baseline="0" dirty="0" smtClean="0">
              <a:ln>
                <a:noFill/>
              </a:ln>
              <a:solidFill>
                <a:schemeClr val="tx1"/>
              </a:solidFill>
              <a:effectLst/>
              <a:latin typeface="Arial" pitchFamily="34" charset="0"/>
              <a:cs typeface="B Titr" pitchFamily="2" charset="-78"/>
            </a:endParaRPr>
          </a:p>
        </p:txBody>
      </p:sp>
      <p:sp>
        <p:nvSpPr>
          <p:cNvPr id="9" name="Oval 8"/>
          <p:cNvSpPr/>
          <p:nvPr/>
        </p:nvSpPr>
        <p:spPr bwMode="auto">
          <a:xfrm>
            <a:off x="3428992" y="4000504"/>
            <a:ext cx="2857520" cy="285749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11" name="Straight Arrow Connector 10"/>
          <p:cNvCxnSpPr>
            <a:stCxn id="4" idx="2"/>
            <a:endCxn id="5" idx="0"/>
          </p:cNvCxnSpPr>
          <p:nvPr/>
        </p:nvCxnSpPr>
        <p:spPr bwMode="auto">
          <a:xfrm rot="5400000">
            <a:off x="4643438" y="1000108"/>
            <a:ext cx="285752" cy="1588"/>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rot="5400000">
            <a:off x="4644232" y="1785132"/>
            <a:ext cx="285752" cy="1588"/>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5400000">
            <a:off x="4644232" y="2570950"/>
            <a:ext cx="285752" cy="1588"/>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644232" y="3213892"/>
            <a:ext cx="285752" cy="1588"/>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16" name="Straight Connector 15"/>
          <p:cNvCxnSpPr>
            <a:stCxn id="9" idx="6"/>
            <a:endCxn id="9" idx="2"/>
          </p:cNvCxnSpPr>
          <p:nvPr/>
        </p:nvCxnSpPr>
        <p:spPr bwMode="auto">
          <a:xfrm flipH="1">
            <a:off x="3428992" y="5429252"/>
            <a:ext cx="285752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a:stCxn id="9" idx="0"/>
            <a:endCxn id="9" idx="4"/>
          </p:cNvCxnSpPr>
          <p:nvPr/>
        </p:nvCxnSpPr>
        <p:spPr bwMode="auto">
          <a:xfrm rot="16200000" flipH="1">
            <a:off x="3429004" y="5429252"/>
            <a:ext cx="2857496"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Rectangle 18"/>
          <p:cNvSpPr/>
          <p:nvPr/>
        </p:nvSpPr>
        <p:spPr bwMode="auto">
          <a:xfrm>
            <a:off x="4929190" y="4500570"/>
            <a:ext cx="1000132" cy="785818"/>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a-IR" sz="1600" dirty="0" smtClean="0">
                <a:latin typeface="Arial" pitchFamily="34" charset="0"/>
                <a:cs typeface="Arial" pitchFamily="34" charset="0"/>
              </a:rPr>
              <a:t>برنامه ریزی کنید</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cs typeface="Arial" pitchFamily="34" charset="0"/>
              </a:rPr>
              <a:t>Plan</a:t>
            </a:r>
          </a:p>
        </p:txBody>
      </p:sp>
      <p:sp>
        <p:nvSpPr>
          <p:cNvPr id="20" name="Rectangle 19"/>
          <p:cNvSpPr/>
          <p:nvPr/>
        </p:nvSpPr>
        <p:spPr bwMode="auto">
          <a:xfrm>
            <a:off x="3786182" y="4572008"/>
            <a:ext cx="1000132" cy="785818"/>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a-IR" sz="1600" dirty="0" smtClean="0">
                <a:latin typeface="Arial" pitchFamily="34" charset="0"/>
                <a:cs typeface="Arial" pitchFamily="34" charset="0"/>
              </a:rPr>
              <a:t>اقدام کنید</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cs typeface="Arial" pitchFamily="34" charset="0"/>
              </a:rPr>
              <a:t>Act</a:t>
            </a:r>
          </a:p>
        </p:txBody>
      </p:sp>
      <p:sp>
        <p:nvSpPr>
          <p:cNvPr id="21" name="Rectangle 20"/>
          <p:cNvSpPr/>
          <p:nvPr/>
        </p:nvSpPr>
        <p:spPr bwMode="auto">
          <a:xfrm>
            <a:off x="3786182" y="5572140"/>
            <a:ext cx="1000132" cy="785818"/>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a-IR" sz="1600" dirty="0" smtClean="0">
                <a:latin typeface="Arial" pitchFamily="34" charset="0"/>
                <a:cs typeface="Arial" pitchFamily="34" charset="0"/>
              </a:rPr>
              <a:t>ارزیابی کنید</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cs typeface="Arial" pitchFamily="34" charset="0"/>
              </a:rPr>
              <a:t>Check</a:t>
            </a:r>
          </a:p>
        </p:txBody>
      </p:sp>
      <p:sp>
        <p:nvSpPr>
          <p:cNvPr id="22" name="Rectangle 21"/>
          <p:cNvSpPr/>
          <p:nvPr/>
        </p:nvSpPr>
        <p:spPr bwMode="auto">
          <a:xfrm>
            <a:off x="4929190" y="5500702"/>
            <a:ext cx="1000132" cy="785818"/>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a-IR" sz="1600" dirty="0" smtClean="0">
                <a:latin typeface="Arial" pitchFamily="34" charset="0"/>
                <a:cs typeface="Arial" pitchFamily="34" charset="0"/>
              </a:rPr>
              <a:t>اجرا کنید</a:t>
            </a:r>
            <a:endParaRPr lang="en-GB" sz="1600" dirty="0" smtClean="0">
              <a:latin typeface="Arial" pitchFamily="34" charset="0"/>
              <a:cs typeface="Arial"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GB" sz="1600" dirty="0" smtClean="0">
                <a:latin typeface="Arial" pitchFamily="34" charset="0"/>
                <a:cs typeface="Arial" pitchFamily="34" charset="0"/>
              </a:rPr>
              <a:t>Do</a:t>
            </a:r>
            <a:endParaRPr lang="fa-IR" sz="1600" dirty="0" smtClean="0">
              <a:latin typeface="Arial" pitchFamily="34" charset="0"/>
              <a:cs typeface="Arial" pitchFamily="34" charset="0"/>
            </a:endParaRPr>
          </a:p>
        </p:txBody>
      </p:sp>
      <p:cxnSp>
        <p:nvCxnSpPr>
          <p:cNvPr id="23" name="Straight Arrow Connector 22"/>
          <p:cNvCxnSpPr/>
          <p:nvPr/>
        </p:nvCxnSpPr>
        <p:spPr bwMode="auto">
          <a:xfrm rot="16200000" flipH="1">
            <a:off x="6143636" y="5214950"/>
            <a:ext cx="214314" cy="71438"/>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29" name="Straight Arrow Connector 28"/>
          <p:cNvCxnSpPr>
            <a:stCxn id="9" idx="2"/>
          </p:cNvCxnSpPr>
          <p:nvPr/>
        </p:nvCxnSpPr>
        <p:spPr bwMode="auto">
          <a:xfrm rot="10800000" flipH="1">
            <a:off x="3428992" y="5358620"/>
            <a:ext cx="794" cy="70632"/>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r"/>
            <a:r>
              <a:rPr lang="fa-IR" dirty="0" smtClean="0"/>
              <a:t>مشتری چیست ؟</a:t>
            </a:r>
          </a:p>
          <a:p>
            <a:pPr algn="r"/>
            <a:r>
              <a:rPr lang="fa-IR" dirty="0" smtClean="0"/>
              <a:t>فرایند چیست؟</a:t>
            </a:r>
          </a:p>
          <a:p>
            <a:pPr algn="r"/>
            <a:r>
              <a:rPr lang="fa-IR" dirty="0" smtClean="0"/>
              <a:t>صاحب فرایند کیست؟</a:t>
            </a:r>
          </a:p>
          <a:p>
            <a:pPr algn="r"/>
            <a:r>
              <a:rPr lang="fa-IR" dirty="0" smtClean="0"/>
              <a:t>سیستم چیست؟</a:t>
            </a:r>
          </a:p>
          <a:p>
            <a:pPr algn="r"/>
            <a:r>
              <a:rPr lang="fa-IR" dirty="0" smtClean="0"/>
              <a:t>متغیر چیست؟</a:t>
            </a:r>
          </a:p>
          <a:p>
            <a:pPr algn="r"/>
            <a:r>
              <a:rPr lang="fa-IR" dirty="0" smtClean="0"/>
              <a:t>بارش افکار چیست؟</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cs typeface="B Nazanin" pitchFamily="2" charset="-78"/>
              </a:rPr>
              <a:t>فرایندی را برای ارتقا پیدا کنید </a:t>
            </a:r>
            <a:br>
              <a:rPr lang="fa-IR" dirty="0" smtClean="0">
                <a:solidFill>
                  <a:srgbClr val="FF0000"/>
                </a:solidFill>
                <a:cs typeface="B Nazanin" pitchFamily="2" charset="-78"/>
              </a:rPr>
            </a:br>
            <a:endParaRPr lang="en-GB" dirty="0">
              <a:solidFill>
                <a:srgbClr val="FF0000"/>
              </a:solidFill>
            </a:endParaRPr>
          </a:p>
        </p:txBody>
      </p:sp>
      <p:sp>
        <p:nvSpPr>
          <p:cNvPr id="3" name="Content Placeholder 2"/>
          <p:cNvSpPr>
            <a:spLocks noGrp="1"/>
          </p:cNvSpPr>
          <p:nvPr>
            <p:ph idx="1"/>
          </p:nvPr>
        </p:nvSpPr>
        <p:spPr/>
        <p:txBody>
          <a:bodyPr/>
          <a:lstStyle/>
          <a:p>
            <a:pPr algn="r" rtl="1"/>
            <a:r>
              <a:rPr lang="fa-IR" dirty="0" smtClean="0">
                <a:cs typeface="B Nazanin" pitchFamily="2" charset="-78"/>
              </a:rPr>
              <a:t>از قبل وجود دارد </a:t>
            </a:r>
          </a:p>
          <a:p>
            <a:pPr algn="r" rtl="1"/>
            <a:r>
              <a:rPr lang="fa-IR" dirty="0" smtClean="0">
                <a:cs typeface="B Nazanin" pitchFamily="2" charset="-78"/>
              </a:rPr>
              <a:t>بسیار تکرار می شود</a:t>
            </a:r>
          </a:p>
          <a:p>
            <a:pPr algn="r" rtl="1"/>
            <a:r>
              <a:rPr lang="fa-IR" dirty="0" smtClean="0">
                <a:cs typeface="B Nazanin" pitchFamily="2" charset="-78"/>
              </a:rPr>
              <a:t>جمع آوری داده ها ی مربوط به عملکرد آن اسان است</a:t>
            </a:r>
          </a:p>
          <a:p>
            <a:pPr algn="r" rtl="1"/>
            <a:r>
              <a:rPr lang="fa-IR" dirty="0" smtClean="0">
                <a:cs typeface="B Nazanin" pitchFamily="2" charset="-78"/>
              </a:rPr>
              <a:t>در آن مشارکت فعال دارید</a:t>
            </a:r>
          </a:p>
          <a:p>
            <a:pPr algn="r" rtl="1"/>
            <a:r>
              <a:rPr lang="fa-IR" dirty="0" smtClean="0">
                <a:cs typeface="B Nazanin" pitchFamily="2" charset="-78"/>
              </a:rPr>
              <a:t>ایجاد تغییر در آن آسان است</a:t>
            </a:r>
          </a:p>
          <a:p>
            <a:pPr algn="r" rtl="1"/>
            <a:r>
              <a:rPr lang="fa-IR" dirty="0" smtClean="0">
                <a:cs typeface="B Nazanin" pitchFamily="2" charset="-78"/>
              </a:rPr>
              <a:t>برای شما و سازمان مربوطه حائز اهمیت است</a:t>
            </a:r>
            <a:endParaRPr lang="en-GB" dirty="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بیان فرصت</a:t>
            </a:r>
            <a:endParaRPr lang="en-GB" dirty="0">
              <a:solidFill>
                <a:srgbClr val="FF0000"/>
              </a:solidFill>
            </a:endParaRPr>
          </a:p>
        </p:txBody>
      </p:sp>
      <p:sp>
        <p:nvSpPr>
          <p:cNvPr id="3" name="Content Placeholder 2"/>
          <p:cNvSpPr>
            <a:spLocks noGrp="1"/>
          </p:cNvSpPr>
          <p:nvPr>
            <p:ph idx="1"/>
          </p:nvPr>
        </p:nvSpPr>
        <p:spPr/>
        <p:txBody>
          <a:bodyPr/>
          <a:lstStyle/>
          <a:p>
            <a:pPr algn="r" rtl="1"/>
            <a:r>
              <a:rPr lang="fa-IR" dirty="0" smtClean="0">
                <a:cs typeface="B Nazanin" pitchFamily="2" charset="-78"/>
              </a:rPr>
              <a:t>برای ارتقاء فرایند ......................................فرصتی فراهم است .</a:t>
            </a:r>
          </a:p>
          <a:p>
            <a:pPr algn="r" rtl="1"/>
            <a:r>
              <a:rPr lang="fa-IR" dirty="0" smtClean="0">
                <a:cs typeface="B Nazanin" pitchFamily="2" charset="-78"/>
              </a:rPr>
              <a:t>فرایند با ..............شروع و به .................ختم می شود .</a:t>
            </a:r>
          </a:p>
          <a:p>
            <a:pPr algn="r" rtl="1"/>
            <a:r>
              <a:rPr lang="fa-IR" dirty="0" smtClean="0">
                <a:cs typeface="B Nazanin" pitchFamily="2" charset="-78"/>
              </a:rPr>
              <a:t>فرایند جاری موجب..................می شود </a:t>
            </a:r>
          </a:p>
          <a:p>
            <a:pPr algn="r" rtl="1"/>
            <a:r>
              <a:rPr lang="fa-IR" dirty="0" smtClean="0">
                <a:cs typeface="B Nazanin" pitchFamily="2" charset="-78"/>
              </a:rPr>
              <a:t>و ارتقاء آن موجب.....................خواهد شد که به نفع ............... می باشد </a:t>
            </a:r>
          </a:p>
          <a:p>
            <a:pPr algn="r" rtl="1"/>
            <a:r>
              <a:rPr lang="fa-IR" dirty="0" smtClean="0">
                <a:cs typeface="B Nazanin" pitchFamily="2" charset="-78"/>
              </a:rPr>
              <a:t>ارتقاء فرایند به دلایل زیر حائز اهمیت است</a:t>
            </a:r>
          </a:p>
          <a:p>
            <a:pPr algn="r" rtl="1"/>
            <a:r>
              <a:rPr lang="fa-IR" dirty="0" smtClean="0">
                <a:cs typeface="B Nazanin" pitchFamily="2" charset="-78"/>
              </a:rPr>
              <a:t>............</a:t>
            </a:r>
          </a:p>
          <a:p>
            <a:pPr algn="r" rtl="1"/>
            <a:r>
              <a:rPr lang="fa-IR" dirty="0" smtClean="0">
                <a:cs typeface="B Nazanin" pitchFamily="2" charset="-78"/>
              </a:rPr>
              <a:t>............</a:t>
            </a:r>
            <a:endParaRPr lang="en-GB"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rPr>
              <a:t>نمودار قالبی</a:t>
            </a:r>
            <a:endParaRPr lang="en-GB" dirty="0">
              <a:solidFill>
                <a:srgbClr val="FF0000"/>
              </a:solidFill>
            </a:endParaRPr>
          </a:p>
        </p:txBody>
      </p:sp>
      <p:sp>
        <p:nvSpPr>
          <p:cNvPr id="4" name="Rounded Rectangle 3"/>
          <p:cNvSpPr/>
          <p:nvPr/>
        </p:nvSpPr>
        <p:spPr bwMode="auto">
          <a:xfrm>
            <a:off x="7358082" y="1428736"/>
            <a:ext cx="1357322" cy="10001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6" name="Straight Arrow Connector 5"/>
          <p:cNvCxnSpPr/>
          <p:nvPr/>
        </p:nvCxnSpPr>
        <p:spPr bwMode="auto">
          <a:xfrm rot="10800000">
            <a:off x="6715140" y="1928802"/>
            <a:ext cx="642942"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7" name="Rounded Rectangle 6"/>
          <p:cNvSpPr/>
          <p:nvPr/>
        </p:nvSpPr>
        <p:spPr bwMode="auto">
          <a:xfrm>
            <a:off x="5429256" y="1428736"/>
            <a:ext cx="1357322" cy="10001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8" name="Straight Arrow Connector 7"/>
          <p:cNvCxnSpPr>
            <a:stCxn id="7" idx="1"/>
          </p:cNvCxnSpPr>
          <p:nvPr/>
        </p:nvCxnSpPr>
        <p:spPr bwMode="auto">
          <a:xfrm rot="10800000">
            <a:off x="4714876" y="1928802"/>
            <a:ext cx="71438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9" name="Rounded Rectangle 8"/>
          <p:cNvSpPr/>
          <p:nvPr/>
        </p:nvSpPr>
        <p:spPr bwMode="auto">
          <a:xfrm>
            <a:off x="3357554" y="1428736"/>
            <a:ext cx="1357322" cy="10001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10" name="Straight Arrow Connector 9"/>
          <p:cNvCxnSpPr/>
          <p:nvPr/>
        </p:nvCxnSpPr>
        <p:spPr bwMode="auto">
          <a:xfrm rot="10800000">
            <a:off x="2643174" y="1928802"/>
            <a:ext cx="71438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8" name="Rounded Rectangle 17"/>
          <p:cNvSpPr/>
          <p:nvPr/>
        </p:nvSpPr>
        <p:spPr bwMode="auto">
          <a:xfrm>
            <a:off x="1285852" y="1428736"/>
            <a:ext cx="1357322" cy="10001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cs typeface="Arial" pitchFamily="34" charset="0"/>
            </a:endParaRPr>
          </a:p>
        </p:txBody>
      </p:sp>
      <p:sp>
        <p:nvSpPr>
          <p:cNvPr id="24" name="Rounded Rectangle 23"/>
          <p:cNvSpPr/>
          <p:nvPr/>
        </p:nvSpPr>
        <p:spPr bwMode="auto">
          <a:xfrm>
            <a:off x="7358082" y="3857628"/>
            <a:ext cx="1357322" cy="10001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25" name="Straight Arrow Connector 24"/>
          <p:cNvCxnSpPr/>
          <p:nvPr/>
        </p:nvCxnSpPr>
        <p:spPr bwMode="auto">
          <a:xfrm rot="10800000">
            <a:off x="6715140" y="4357694"/>
            <a:ext cx="642942"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26" name="Rounded Rectangle 25"/>
          <p:cNvSpPr/>
          <p:nvPr/>
        </p:nvSpPr>
        <p:spPr bwMode="auto">
          <a:xfrm>
            <a:off x="5429256" y="3857628"/>
            <a:ext cx="1357322" cy="10001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27" name="Straight Arrow Connector 26"/>
          <p:cNvCxnSpPr>
            <a:stCxn id="26" idx="1"/>
          </p:cNvCxnSpPr>
          <p:nvPr/>
        </p:nvCxnSpPr>
        <p:spPr bwMode="auto">
          <a:xfrm rot="10800000">
            <a:off x="4714876" y="4357694"/>
            <a:ext cx="71438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28" name="Rounded Rectangle 27"/>
          <p:cNvSpPr/>
          <p:nvPr/>
        </p:nvSpPr>
        <p:spPr bwMode="auto">
          <a:xfrm>
            <a:off x="3357554" y="3857628"/>
            <a:ext cx="1357322" cy="10001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29" name="Straight Arrow Connector 28"/>
          <p:cNvCxnSpPr/>
          <p:nvPr/>
        </p:nvCxnSpPr>
        <p:spPr bwMode="auto">
          <a:xfrm rot="10800000">
            <a:off x="2643174" y="4357694"/>
            <a:ext cx="71438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30" name="Rounded Rectangle 29"/>
          <p:cNvSpPr/>
          <p:nvPr/>
        </p:nvSpPr>
        <p:spPr bwMode="auto">
          <a:xfrm>
            <a:off x="1285852" y="3857628"/>
            <a:ext cx="1357322" cy="100013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smtClean="0">
              <a:ln>
                <a:noFill/>
              </a:ln>
              <a:solidFill>
                <a:schemeClr val="tx1"/>
              </a:solidFill>
              <a:effectLst/>
              <a:latin typeface="Arial" pitchFamily="34" charset="0"/>
              <a:cs typeface="Arial" pitchFamily="34" charset="0"/>
            </a:endParaRPr>
          </a:p>
        </p:txBody>
      </p:sp>
      <p:cxnSp>
        <p:nvCxnSpPr>
          <p:cNvPr id="32" name="Shape 31"/>
          <p:cNvCxnSpPr>
            <a:stCxn id="18" idx="2"/>
          </p:cNvCxnSpPr>
          <p:nvPr/>
        </p:nvCxnSpPr>
        <p:spPr bwMode="auto">
          <a:xfrm rot="16200000" flipH="1">
            <a:off x="4589859" y="-196479"/>
            <a:ext cx="785818" cy="6036511"/>
          </a:xfrm>
          <a:prstGeom prst="bentConnector2">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Arrow Connector 33"/>
          <p:cNvCxnSpPr/>
          <p:nvPr/>
        </p:nvCxnSpPr>
        <p:spPr bwMode="auto">
          <a:xfrm rot="5400000">
            <a:off x="7678759" y="3536157"/>
            <a:ext cx="642942"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286116" y="357166"/>
            <a:ext cx="2857520" cy="1143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a-IR" sz="1600" dirty="0" smtClean="0">
                <a:latin typeface="Arial" pitchFamily="34" charset="0"/>
                <a:cs typeface="B Titr" pitchFamily="2" charset="-78"/>
              </a:rPr>
              <a:t>ابتدای فرایند</a:t>
            </a:r>
            <a:endParaRPr kumimoji="0" lang="en-GB" sz="1600" b="0" i="0" u="none" strike="noStrike" cap="none" normalizeH="0" baseline="0" dirty="0" smtClean="0">
              <a:ln>
                <a:noFill/>
              </a:ln>
              <a:solidFill>
                <a:schemeClr val="tx1"/>
              </a:solidFill>
              <a:effectLst/>
              <a:latin typeface="Arial" pitchFamily="34" charset="0"/>
              <a:cs typeface="B Titr" pitchFamily="2" charset="-78"/>
            </a:endParaRPr>
          </a:p>
        </p:txBody>
      </p:sp>
      <p:sp>
        <p:nvSpPr>
          <p:cNvPr id="5" name="Rectangle 4"/>
          <p:cNvSpPr/>
          <p:nvPr/>
        </p:nvSpPr>
        <p:spPr bwMode="auto">
          <a:xfrm>
            <a:off x="3571868" y="2071678"/>
            <a:ext cx="2500330" cy="71438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fa-IR" sz="1600" dirty="0" smtClean="0">
                <a:latin typeface="Arial" pitchFamily="34" charset="0"/>
                <a:cs typeface="B Titr" pitchFamily="2" charset="-78"/>
              </a:rPr>
              <a:t>فعالیت</a:t>
            </a:r>
            <a:endParaRPr lang="en-GB" sz="1600" dirty="0" smtClean="0">
              <a:latin typeface="Arial" pitchFamily="34" charset="0"/>
              <a:cs typeface="B Titr" pitchFamily="2" charset="-78"/>
            </a:endParaRPr>
          </a:p>
        </p:txBody>
      </p:sp>
      <p:sp>
        <p:nvSpPr>
          <p:cNvPr id="6" name="Flowchart: Decision 5"/>
          <p:cNvSpPr/>
          <p:nvPr/>
        </p:nvSpPr>
        <p:spPr bwMode="auto">
          <a:xfrm>
            <a:off x="3714744" y="3143248"/>
            <a:ext cx="2143140" cy="1857388"/>
          </a:xfrm>
          <a:prstGeom prst="flowChartDecision">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indent="0" algn="ctr" fontAlgn="base">
              <a:lnSpc>
                <a:spcPct val="100000"/>
              </a:lnSpc>
              <a:spcBef>
                <a:spcPct val="0"/>
              </a:spcBef>
              <a:spcAft>
                <a:spcPct val="0"/>
              </a:spcAft>
              <a:buClrTx/>
              <a:buSzTx/>
              <a:buFontTx/>
              <a:buNone/>
              <a:tabLst/>
            </a:pPr>
            <a:r>
              <a:rPr lang="fa-IR" sz="1600" dirty="0" smtClean="0">
                <a:latin typeface="Arial" pitchFamily="34" charset="0"/>
                <a:cs typeface="B Titr" pitchFamily="2" charset="-78"/>
              </a:rPr>
              <a:t>تصمیم گیری</a:t>
            </a:r>
            <a:endParaRPr lang="en-GB" sz="1600" dirty="0" smtClean="0">
              <a:latin typeface="Arial" pitchFamily="34" charset="0"/>
              <a:cs typeface="B Titr" pitchFamily="2" charset="-78"/>
            </a:endParaRPr>
          </a:p>
        </p:txBody>
      </p:sp>
      <p:sp>
        <p:nvSpPr>
          <p:cNvPr id="7" name="Oval 6"/>
          <p:cNvSpPr/>
          <p:nvPr/>
        </p:nvSpPr>
        <p:spPr bwMode="auto">
          <a:xfrm>
            <a:off x="3357554" y="5500702"/>
            <a:ext cx="2857520" cy="1143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indent="0" algn="ctr" fontAlgn="base">
              <a:lnSpc>
                <a:spcPct val="100000"/>
              </a:lnSpc>
              <a:spcBef>
                <a:spcPct val="0"/>
              </a:spcBef>
              <a:spcAft>
                <a:spcPct val="0"/>
              </a:spcAft>
              <a:buClrTx/>
              <a:buSzTx/>
              <a:buFontTx/>
              <a:buNone/>
              <a:tabLst/>
            </a:pPr>
            <a:r>
              <a:rPr lang="fa-IR" sz="1600" dirty="0" smtClean="0">
                <a:latin typeface="Arial" pitchFamily="34" charset="0"/>
                <a:cs typeface="B Titr" pitchFamily="2" charset="-78"/>
              </a:rPr>
              <a:t>پایان فرایند</a:t>
            </a:r>
            <a:endParaRPr lang="en-GB" sz="1600" dirty="0" smtClean="0">
              <a:latin typeface="Arial" pitchFamily="34" charset="0"/>
              <a:cs typeface="B Titr" pitchFamily="2" charset="-78"/>
            </a:endParaRPr>
          </a:p>
        </p:txBody>
      </p:sp>
      <p:cxnSp>
        <p:nvCxnSpPr>
          <p:cNvPr id="9" name="Straight Arrow Connector 8"/>
          <p:cNvCxnSpPr>
            <a:stCxn id="4" idx="4"/>
          </p:cNvCxnSpPr>
          <p:nvPr/>
        </p:nvCxnSpPr>
        <p:spPr bwMode="auto">
          <a:xfrm rot="5400000">
            <a:off x="4429124" y="1785926"/>
            <a:ext cx="57150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rot="5400000">
            <a:off x="4501356" y="2999578"/>
            <a:ext cx="57150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rot="5400000">
            <a:off x="4501356" y="5214156"/>
            <a:ext cx="57150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lvl="0" algn="r" rtl="1"/>
            <a:r>
              <a:rPr lang="fa-IR" dirty="0" smtClean="0">
                <a:solidFill>
                  <a:schemeClr val="tx2"/>
                </a:solidFill>
                <a:cs typeface="B Nazanin" pitchFamily="2" charset="-78"/>
              </a:rPr>
              <a:t>نمودار جریان داده ها</a:t>
            </a:r>
          </a:p>
          <a:p>
            <a:pPr lvl="0" algn="r" rtl="1"/>
            <a:endParaRPr lang="en-GB" dirty="0" smtClean="0">
              <a:solidFill>
                <a:schemeClr val="tx2"/>
              </a:solidFill>
              <a:cs typeface="B Nazanin" pitchFamily="2" charset="-78"/>
            </a:endParaRPr>
          </a:p>
          <a:p>
            <a:pPr algn="r" rtl="1"/>
            <a:r>
              <a:rPr lang="fa-IR" dirty="0" smtClean="0">
                <a:cs typeface="B Nazanin" pitchFamily="2" charset="-78"/>
              </a:rPr>
              <a:t>نمودار همگرایی</a:t>
            </a:r>
          </a:p>
          <a:p>
            <a:pPr algn="r" rtl="1"/>
            <a:r>
              <a:rPr lang="fa-IR" dirty="0" smtClean="0">
                <a:cs typeface="B Nazanin" pitchFamily="2" charset="-78"/>
              </a:rPr>
              <a:t>نمودار علت و معلول</a:t>
            </a:r>
          </a:p>
          <a:p>
            <a:pPr algn="r" rtl="1"/>
            <a:endParaRPr lang="fa-IR" dirty="0" smtClean="0">
              <a:cs typeface="B Nazanin" pitchFamily="2" charset="-78"/>
            </a:endParaRPr>
          </a:p>
          <a:p>
            <a:pPr algn="r" rtl="1"/>
            <a:r>
              <a:rPr lang="fa-IR" smtClean="0">
                <a:cs typeface="B Nazanin" pitchFamily="2" charset="-78"/>
              </a:rPr>
              <a:t>رای گیری </a:t>
            </a:r>
            <a:r>
              <a:rPr lang="fa-IR" dirty="0" smtClean="0">
                <a:cs typeface="B Nazanin" pitchFamily="2" charset="-78"/>
              </a:rPr>
              <a:t>متعدد</a:t>
            </a:r>
          </a:p>
          <a:p>
            <a:pPr algn="r" rtl="1"/>
            <a:r>
              <a:rPr lang="fa-IR" dirty="0" smtClean="0">
                <a:cs typeface="B Nazanin" pitchFamily="2" charset="-78"/>
              </a:rPr>
              <a:t>گروه اسمی</a:t>
            </a:r>
          </a:p>
          <a:p>
            <a:pPr algn="r" rtl="1"/>
            <a:r>
              <a:rPr lang="fa-IR" dirty="0" smtClean="0">
                <a:cs typeface="B Nazanin" pitchFamily="2" charset="-78"/>
              </a:rPr>
              <a:t>جدوا اولویت بندی</a:t>
            </a:r>
          </a:p>
          <a:p>
            <a:pPr algn="r" rtl="1"/>
            <a:r>
              <a:rPr lang="fa-IR" dirty="0" smtClean="0">
                <a:cs typeface="B Nazanin" pitchFamily="2" charset="-78"/>
              </a:rPr>
              <a:t>برنامه اجرایی</a:t>
            </a:r>
            <a:endParaRPr lang="en-GB" dirty="0">
              <a:cs typeface="B Nazanin" pitchFamily="2" charset="-78"/>
            </a:endParaRPr>
          </a:p>
        </p:txBody>
      </p:sp>
      <p:sp>
        <p:nvSpPr>
          <p:cNvPr id="5" name="Title 1"/>
          <p:cNvSpPr txBox="1">
            <a:spLocks/>
          </p:cNvSpPr>
          <p:nvPr/>
        </p:nvSpPr>
        <p:spPr bwMode="auto">
          <a:xfrm>
            <a:off x="609600" y="1000116"/>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44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r>
              <a:rPr lang="fa-IR" sz="5400" dirty="0" smtClean="0">
                <a:solidFill>
                  <a:srgbClr val="FFFF00"/>
                </a:solidFill>
                <a:cs typeface="B Homa" pitchFamily="2" charset="-78"/>
              </a:rPr>
              <a:t>ارتقائ مستمر کیفیت </a:t>
            </a:r>
          </a:p>
          <a:p>
            <a:pPr algn="ctr">
              <a:buNone/>
            </a:pPr>
            <a:r>
              <a:rPr lang="en-US" sz="5400" dirty="0" smtClean="0">
                <a:solidFill>
                  <a:srgbClr val="FFFF00"/>
                </a:solidFill>
                <a:cs typeface="B Homa" pitchFamily="2" charset="-78"/>
              </a:rPr>
              <a:t>FOCUS-PDCA</a:t>
            </a:r>
          </a:p>
          <a:p>
            <a:pPr algn="ctr">
              <a:buNone/>
            </a:pPr>
            <a:endParaRPr lang="en-US" sz="5400" dirty="0" smtClean="0">
              <a:solidFill>
                <a:srgbClr val="FFFF00"/>
              </a:solidFill>
              <a:cs typeface="B Homa" pitchFamily="2" charset="-78"/>
            </a:endParaRPr>
          </a:p>
          <a:p>
            <a:pPr algn="ctr">
              <a:buNone/>
            </a:pPr>
            <a:r>
              <a:rPr lang="fa-IR" sz="3600" dirty="0" smtClean="0">
                <a:solidFill>
                  <a:srgbClr val="FFFF00"/>
                </a:solidFill>
                <a:cs typeface="B Homa" pitchFamily="2" charset="-78"/>
              </a:rPr>
              <a:t>دکتر مجید حسن زاده</a:t>
            </a:r>
          </a:p>
          <a:p>
            <a:pPr algn="ctr">
              <a:buNone/>
            </a:pPr>
            <a:endParaRPr lang="fa-IR" sz="3600" dirty="0">
              <a:solidFill>
                <a:srgbClr val="FFFF00"/>
              </a:solidFill>
              <a:cs typeface="B Hom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NT3776603[1]"/>
          <p:cNvPicPr>
            <a:picLocks noChangeAspect="1" noChangeArrowheads="1"/>
          </p:cNvPicPr>
          <p:nvPr/>
        </p:nvPicPr>
        <p:blipFill>
          <a:blip r:embed="rId3">
            <a:lum bright="-16000"/>
          </a:blip>
          <a:srcRect/>
          <a:stretch>
            <a:fillRect/>
          </a:stretch>
        </p:blipFill>
        <p:spPr bwMode="auto">
          <a:xfrm>
            <a:off x="684213" y="1916113"/>
            <a:ext cx="4032250" cy="3024187"/>
          </a:xfrm>
          <a:prstGeom prst="rect">
            <a:avLst/>
          </a:prstGeom>
          <a:noFill/>
          <a:ln w="9525">
            <a:noFill/>
            <a:miter lim="800000"/>
            <a:headEnd/>
            <a:tailEnd/>
          </a:ln>
        </p:spPr>
      </p:pic>
      <p:sp>
        <p:nvSpPr>
          <p:cNvPr id="247811" name="Rectangle 3"/>
          <p:cNvSpPr>
            <a:spLocks noChangeArrowheads="1"/>
          </p:cNvSpPr>
          <p:nvPr/>
        </p:nvSpPr>
        <p:spPr bwMode="auto">
          <a:xfrm>
            <a:off x="457200" y="533400"/>
            <a:ext cx="8229600" cy="1143000"/>
          </a:xfrm>
          <a:prstGeom prst="rect">
            <a:avLst/>
          </a:prstGeom>
          <a:noFill/>
          <a:ln w="9525">
            <a:noFill/>
            <a:miter lim="800000"/>
            <a:headEnd/>
            <a:tailEnd/>
          </a:ln>
          <a:effectLst/>
        </p:spPr>
        <p:txBody>
          <a:bodyPr anchor="ctr"/>
          <a:lstStyle/>
          <a:p>
            <a:pPr algn="ctr" rtl="1">
              <a:defRPr/>
            </a:pPr>
            <a:r>
              <a:rPr lang="ar-SA" sz="5400" b="1" dirty="0">
                <a:solidFill>
                  <a:srgbClr val="990000"/>
                </a:solidFill>
                <a:effectLst>
                  <a:outerShdw blurRad="38100" dist="38100" dir="2700000" algn="tl">
                    <a:srgbClr val="000000"/>
                  </a:outerShdw>
                </a:effectLst>
                <a:latin typeface="Arial" pitchFamily="34" charset="0"/>
                <a:cs typeface="B Homa" pitchFamily="2" charset="-78"/>
              </a:rPr>
              <a:t>ضرورت </a:t>
            </a:r>
            <a:r>
              <a:rPr lang="fa-IR" sz="5400" b="1" dirty="0" smtClean="0">
                <a:solidFill>
                  <a:srgbClr val="990000"/>
                </a:solidFill>
                <a:effectLst>
                  <a:outerShdw blurRad="38100" dist="38100" dir="2700000" algn="tl">
                    <a:srgbClr val="000000"/>
                  </a:outerShdw>
                </a:effectLst>
                <a:latin typeface="Arial" pitchFamily="34" charset="0"/>
                <a:cs typeface="B Homa" pitchFamily="2" charset="-78"/>
              </a:rPr>
              <a:t>ارتقاء</a:t>
            </a:r>
            <a:r>
              <a:rPr lang="ar-SA" sz="5400" b="1" dirty="0" smtClean="0">
                <a:solidFill>
                  <a:srgbClr val="990000"/>
                </a:solidFill>
                <a:effectLst>
                  <a:outerShdw blurRad="38100" dist="38100" dir="2700000" algn="tl">
                    <a:srgbClr val="000000"/>
                  </a:outerShdw>
                </a:effectLst>
                <a:latin typeface="Arial" pitchFamily="34" charset="0"/>
                <a:cs typeface="B Homa" pitchFamily="2" charset="-78"/>
              </a:rPr>
              <a:t>:</a:t>
            </a:r>
            <a:endParaRPr lang="en-US" sz="5400" b="1" dirty="0">
              <a:solidFill>
                <a:srgbClr val="990000"/>
              </a:solidFill>
              <a:effectLst>
                <a:outerShdw blurRad="38100" dist="38100" dir="2700000" algn="tl">
                  <a:srgbClr val="000000"/>
                </a:outerShdw>
              </a:effectLst>
              <a:latin typeface="Arial" pitchFamily="34" charset="0"/>
              <a:cs typeface="B Homa" pitchFamily="2" charset="-78"/>
            </a:endParaRPr>
          </a:p>
        </p:txBody>
      </p:sp>
      <p:sp>
        <p:nvSpPr>
          <p:cNvPr id="247812" name="Rectangle 4"/>
          <p:cNvSpPr>
            <a:spLocks noChangeArrowheads="1"/>
          </p:cNvSpPr>
          <p:nvPr/>
        </p:nvSpPr>
        <p:spPr bwMode="auto">
          <a:xfrm>
            <a:off x="4932363" y="2105025"/>
            <a:ext cx="3960812" cy="3484563"/>
          </a:xfrm>
          <a:prstGeom prst="rect">
            <a:avLst/>
          </a:prstGeom>
          <a:noFill/>
          <a:ln w="9525">
            <a:noFill/>
            <a:miter lim="800000"/>
            <a:headEnd/>
            <a:tailEnd/>
          </a:ln>
          <a:effectLst/>
        </p:spPr>
        <p:txBody>
          <a:bodyPr/>
          <a:lstStyle/>
          <a:p>
            <a:pPr marL="342900" indent="-342900" algn="ctr" rtl="1">
              <a:spcBef>
                <a:spcPct val="20000"/>
              </a:spcBef>
              <a:defRPr/>
            </a:pPr>
            <a:r>
              <a:rPr lang="ar-SA" sz="3200" b="1" dirty="0">
                <a:solidFill>
                  <a:srgbClr val="FFFF00"/>
                </a:solidFill>
                <a:latin typeface="Arial" pitchFamily="34" charset="0"/>
                <a:cs typeface="B Nazanin" pitchFamily="2" charset="-78"/>
              </a:rPr>
              <a:t>دنیای امروز به قدری پیچیده، پویا و نامطمئن است که ما مجبوریم برای رشد، پیشرفت و حتّی</a:t>
            </a:r>
            <a:r>
              <a:rPr lang="ar-SA" sz="3200" b="1" dirty="0">
                <a:solidFill>
                  <a:srgbClr val="FF5050"/>
                </a:solidFill>
                <a:latin typeface="Arial" pitchFamily="34" charset="0"/>
                <a:cs typeface="B Nazanin" pitchFamily="2" charset="-78"/>
              </a:rPr>
              <a:t> </a:t>
            </a:r>
            <a:r>
              <a:rPr lang="ar-SA" sz="3200" b="1" dirty="0">
                <a:solidFill>
                  <a:srgbClr val="FF5050"/>
                </a:solidFill>
                <a:effectLst>
                  <a:outerShdw blurRad="38100" dist="38100" dir="2700000" algn="tl">
                    <a:srgbClr val="000000"/>
                  </a:outerShdw>
                </a:effectLst>
                <a:latin typeface="Arial" pitchFamily="34" charset="0"/>
                <a:cs typeface="B Nazanin" pitchFamily="2" charset="-78"/>
              </a:rPr>
              <a:t>بقا</a:t>
            </a:r>
            <a:r>
              <a:rPr lang="ar-SA" sz="3200" b="1" dirty="0">
                <a:solidFill>
                  <a:srgbClr val="FF5050"/>
                </a:solidFill>
                <a:latin typeface="Arial" pitchFamily="34" charset="0"/>
                <a:cs typeface="B Nazanin" pitchFamily="2" charset="-78"/>
              </a:rPr>
              <a:t> </a:t>
            </a:r>
            <a:r>
              <a:rPr lang="ar-SA" sz="3200" b="1" dirty="0">
                <a:solidFill>
                  <a:srgbClr val="FFFF00"/>
                </a:solidFill>
                <a:latin typeface="Arial" pitchFamily="34" charset="0"/>
                <a:cs typeface="B Nazanin" pitchFamily="2" charset="-78"/>
              </a:rPr>
              <a:t> هر لحظه مشکل جدیدی را حل کنیم.</a:t>
            </a:r>
            <a:endParaRPr lang="en-US" sz="3200" b="1" dirty="0">
              <a:solidFill>
                <a:srgbClr val="FFFF00"/>
              </a:solidFill>
              <a:latin typeface="Arial" pitchFamily="34" charset="0"/>
              <a:cs typeface="B Nazanin" pitchFamily="2" charset="-78"/>
            </a:endParaRPr>
          </a:p>
        </p:txBody>
      </p:sp>
      <p:grpSp>
        <p:nvGrpSpPr>
          <p:cNvPr id="2" name="Group 5"/>
          <p:cNvGrpSpPr>
            <a:grpSpLocks/>
          </p:cNvGrpSpPr>
          <p:nvPr/>
        </p:nvGrpSpPr>
        <p:grpSpPr bwMode="auto">
          <a:xfrm>
            <a:off x="0" y="476250"/>
            <a:ext cx="8747125" cy="6192838"/>
            <a:chOff x="46" y="300"/>
            <a:chExt cx="5510" cy="3901"/>
          </a:xfrm>
        </p:grpSpPr>
        <p:sp>
          <p:nvSpPr>
            <p:cNvPr id="109574" name="Rectangle 6"/>
            <p:cNvSpPr>
              <a:spLocks noChangeArrowheads="1"/>
            </p:cNvSpPr>
            <p:nvPr/>
          </p:nvSpPr>
          <p:spPr bwMode="auto">
            <a:xfrm>
              <a:off x="340" y="300"/>
              <a:ext cx="5216" cy="3674"/>
            </a:xfrm>
            <a:prstGeom prst="rect">
              <a:avLst/>
            </a:prstGeom>
            <a:noFill/>
            <a:ln w="95250" cmpd="thickThin">
              <a:solidFill>
                <a:srgbClr val="FFFF00"/>
              </a:solidFill>
              <a:miter lim="800000"/>
              <a:headEnd/>
              <a:tailEnd/>
            </a:ln>
          </p:spPr>
          <p:txBody>
            <a:bodyPr wrap="none" anchor="ctr"/>
            <a:lstStyle/>
            <a:p>
              <a:pPr algn="ctr"/>
              <a:endParaRPr lang="en-US" sz="12000">
                <a:solidFill>
                  <a:srgbClr val="FFFF00"/>
                </a:solidFill>
                <a:cs typeface="B Fantezy" pitchFamily="2" charset="-78"/>
              </a:endParaRPr>
            </a:p>
          </p:txBody>
        </p:sp>
        <p:pic>
          <p:nvPicPr>
            <p:cNvPr id="109575" name="Picture 7" descr="11 (58)"/>
            <p:cNvPicPr>
              <a:picLocks noChangeAspect="1" noChangeArrowheads="1"/>
            </p:cNvPicPr>
            <p:nvPr/>
          </p:nvPicPr>
          <p:blipFill>
            <a:blip r:embed="rId4">
              <a:clrChange>
                <a:clrFrom>
                  <a:srgbClr val="FFFFFF"/>
                </a:clrFrom>
                <a:clrTo>
                  <a:srgbClr val="FFFFFF">
                    <a:alpha val="0"/>
                  </a:srgbClr>
                </a:clrTo>
              </a:clrChange>
            </a:blip>
            <a:srcRect l="42113" r="6126"/>
            <a:stretch>
              <a:fillRect/>
            </a:stretch>
          </p:blipFill>
          <p:spPr bwMode="auto">
            <a:xfrm>
              <a:off x="46" y="3203"/>
              <a:ext cx="940" cy="998"/>
            </a:xfrm>
            <a:prstGeom prst="rect">
              <a:avLst/>
            </a:prstGeom>
            <a:noFill/>
            <a:ln w="9525">
              <a:noFill/>
              <a:miter lim="800000"/>
              <a:headEnd/>
              <a:tailEnd/>
            </a:ln>
          </p:spPr>
        </p:pic>
        <p:sp>
          <p:nvSpPr>
            <p:cNvPr id="109576" name="WordArt 8"/>
            <p:cNvSpPr>
              <a:spLocks noChangeArrowheads="1" noChangeShapeType="1" noTextEdit="1"/>
            </p:cNvSpPr>
            <p:nvPr/>
          </p:nvSpPr>
          <p:spPr bwMode="auto">
            <a:xfrm>
              <a:off x="181" y="3521"/>
              <a:ext cx="632" cy="363"/>
            </a:xfrm>
            <a:prstGeom prst="rect">
              <a:avLst/>
            </a:prstGeom>
          </p:spPr>
          <p:txBody>
            <a:bodyPr wrap="none" fromWordArt="1">
              <a:prstTxWarp prst="textCanDown">
                <a:avLst>
                  <a:gd name="adj" fmla="val 33333"/>
                </a:avLst>
              </a:prstTxWarp>
            </a:bodyPr>
            <a:lstStyle/>
            <a:p>
              <a:pPr algn="ctr" rtl="1"/>
              <a:r>
                <a:rPr lang="fa-IR" sz="3600" kern="10">
                  <a:ln w="9525">
                    <a:noFill/>
                    <a:round/>
                    <a:headEnd/>
                    <a:tailEnd/>
                  </a:ln>
                  <a:solidFill>
                    <a:srgbClr val="990033"/>
                  </a:solidFill>
                  <a:effectLst>
                    <a:prstShdw prst="shdw17" dist="17961" dir="13500000">
                      <a:srgbClr val="5C001F"/>
                    </a:prstShdw>
                  </a:effectLst>
                  <a:cs typeface="B Fantezy"/>
                </a:rPr>
                <a:t>خلاقیت</a:t>
              </a:r>
              <a:endParaRPr lang="en-GB" sz="3600" kern="10">
                <a:ln w="9525">
                  <a:noFill/>
                  <a:round/>
                  <a:headEnd/>
                  <a:tailEnd/>
                </a:ln>
                <a:solidFill>
                  <a:srgbClr val="990033"/>
                </a:solidFill>
                <a:effectLst>
                  <a:prstShdw prst="shdw17" dist="17961" dir="13500000">
                    <a:srgbClr val="5C001F"/>
                  </a:prstShdw>
                </a:effectLst>
                <a:cs typeface="B Fantezy"/>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13"/>
          <p:cNvSpPr txBox="1">
            <a:spLocks noChangeArrowheads="1"/>
          </p:cNvSpPr>
          <p:nvPr/>
        </p:nvSpPr>
        <p:spPr bwMode="auto">
          <a:xfrm>
            <a:off x="2393950" y="949325"/>
            <a:ext cx="4597400" cy="523875"/>
          </a:xfrm>
          <a:prstGeom prst="rect">
            <a:avLst/>
          </a:prstGeom>
          <a:noFill/>
          <a:ln w="9525">
            <a:noFill/>
            <a:miter lim="800000"/>
            <a:headEnd/>
            <a:tailEnd/>
          </a:ln>
        </p:spPr>
        <p:txBody>
          <a:bodyPr wrap="none">
            <a:spAutoFit/>
          </a:bodyPr>
          <a:lstStyle/>
          <a:p>
            <a:pPr algn="ctr"/>
            <a:r>
              <a:rPr lang="fa-IR" sz="2800">
                <a:solidFill>
                  <a:srgbClr val="FF0000"/>
                </a:solidFill>
                <a:cs typeface="B Titr" pitchFamily="2" charset="-78"/>
              </a:rPr>
              <a:t>آینده را چگونه بیش بینی می‌کنید! </a:t>
            </a:r>
            <a:endParaRPr lang="en-US" sz="2800">
              <a:solidFill>
                <a:srgbClr val="FF0000"/>
              </a:solidFill>
              <a:cs typeface="B Titr" pitchFamily="2" charset="-78"/>
            </a:endParaRPr>
          </a:p>
        </p:txBody>
      </p:sp>
      <p:grpSp>
        <p:nvGrpSpPr>
          <p:cNvPr id="2" name="Group 23"/>
          <p:cNvGrpSpPr>
            <a:grpSpLocks/>
          </p:cNvGrpSpPr>
          <p:nvPr/>
        </p:nvGrpSpPr>
        <p:grpSpPr bwMode="auto">
          <a:xfrm>
            <a:off x="5435600" y="1916113"/>
            <a:ext cx="2520950" cy="1944687"/>
            <a:chOff x="3424" y="1570"/>
            <a:chExt cx="1588" cy="1225"/>
          </a:xfrm>
        </p:grpSpPr>
        <p:sp>
          <p:nvSpPr>
            <p:cNvPr id="110620" name="Line 14"/>
            <p:cNvSpPr>
              <a:spLocks noChangeShapeType="1"/>
            </p:cNvSpPr>
            <p:nvPr/>
          </p:nvSpPr>
          <p:spPr bwMode="auto">
            <a:xfrm>
              <a:off x="3424" y="1570"/>
              <a:ext cx="0" cy="1225"/>
            </a:xfrm>
            <a:prstGeom prst="line">
              <a:avLst/>
            </a:prstGeom>
            <a:noFill/>
            <a:ln w="9525">
              <a:solidFill>
                <a:schemeClr val="tx1"/>
              </a:solidFill>
              <a:round/>
              <a:headEnd/>
              <a:tailEnd/>
            </a:ln>
          </p:spPr>
          <p:txBody>
            <a:bodyPr/>
            <a:lstStyle/>
            <a:p>
              <a:endParaRPr lang="en-GB"/>
            </a:p>
          </p:txBody>
        </p:sp>
        <p:sp>
          <p:nvSpPr>
            <p:cNvPr id="110621" name="Line 15"/>
            <p:cNvSpPr>
              <a:spLocks noChangeShapeType="1"/>
            </p:cNvSpPr>
            <p:nvPr/>
          </p:nvSpPr>
          <p:spPr bwMode="auto">
            <a:xfrm>
              <a:off x="3424" y="2795"/>
              <a:ext cx="1588" cy="0"/>
            </a:xfrm>
            <a:prstGeom prst="line">
              <a:avLst/>
            </a:prstGeom>
            <a:noFill/>
            <a:ln w="9525">
              <a:solidFill>
                <a:schemeClr val="tx1"/>
              </a:solidFill>
              <a:round/>
              <a:headEnd/>
              <a:tailEnd/>
            </a:ln>
          </p:spPr>
          <p:txBody>
            <a:bodyPr/>
            <a:lstStyle/>
            <a:p>
              <a:endParaRPr lang="en-GB"/>
            </a:p>
          </p:txBody>
        </p:sp>
        <p:sp>
          <p:nvSpPr>
            <p:cNvPr id="110622" name="Line 16"/>
            <p:cNvSpPr>
              <a:spLocks noChangeShapeType="1"/>
            </p:cNvSpPr>
            <p:nvPr/>
          </p:nvSpPr>
          <p:spPr bwMode="auto">
            <a:xfrm flipV="1">
              <a:off x="3424" y="2387"/>
              <a:ext cx="363" cy="363"/>
            </a:xfrm>
            <a:prstGeom prst="line">
              <a:avLst/>
            </a:prstGeom>
            <a:noFill/>
            <a:ln w="9525">
              <a:solidFill>
                <a:schemeClr val="tx1"/>
              </a:solidFill>
              <a:round/>
              <a:headEnd/>
              <a:tailEnd/>
            </a:ln>
          </p:spPr>
          <p:txBody>
            <a:bodyPr/>
            <a:lstStyle/>
            <a:p>
              <a:endParaRPr lang="en-GB"/>
            </a:p>
          </p:txBody>
        </p:sp>
        <p:sp>
          <p:nvSpPr>
            <p:cNvPr id="110623" name="Line 17"/>
            <p:cNvSpPr>
              <a:spLocks noChangeShapeType="1"/>
            </p:cNvSpPr>
            <p:nvPr/>
          </p:nvSpPr>
          <p:spPr bwMode="auto">
            <a:xfrm>
              <a:off x="3787" y="2115"/>
              <a:ext cx="0" cy="453"/>
            </a:xfrm>
            <a:prstGeom prst="line">
              <a:avLst/>
            </a:prstGeom>
            <a:noFill/>
            <a:ln w="9525">
              <a:solidFill>
                <a:schemeClr val="tx1"/>
              </a:solidFill>
              <a:round/>
              <a:headEnd/>
              <a:tailEnd/>
            </a:ln>
          </p:spPr>
          <p:txBody>
            <a:bodyPr/>
            <a:lstStyle/>
            <a:p>
              <a:endParaRPr lang="en-GB"/>
            </a:p>
          </p:txBody>
        </p:sp>
        <p:sp>
          <p:nvSpPr>
            <p:cNvPr id="110624" name="Line 18"/>
            <p:cNvSpPr>
              <a:spLocks noChangeShapeType="1"/>
            </p:cNvSpPr>
            <p:nvPr/>
          </p:nvSpPr>
          <p:spPr bwMode="auto">
            <a:xfrm>
              <a:off x="3787" y="2568"/>
              <a:ext cx="363" cy="0"/>
            </a:xfrm>
            <a:prstGeom prst="line">
              <a:avLst/>
            </a:prstGeom>
            <a:noFill/>
            <a:ln w="9525">
              <a:solidFill>
                <a:schemeClr val="tx1"/>
              </a:solidFill>
              <a:round/>
              <a:headEnd/>
              <a:tailEnd type="oval" w="med" len="med"/>
            </a:ln>
          </p:spPr>
          <p:txBody>
            <a:bodyPr/>
            <a:lstStyle/>
            <a:p>
              <a:endParaRPr lang="en-GB"/>
            </a:p>
          </p:txBody>
        </p:sp>
        <p:sp>
          <p:nvSpPr>
            <p:cNvPr id="110625" name="Line 19"/>
            <p:cNvSpPr>
              <a:spLocks noChangeShapeType="1"/>
            </p:cNvSpPr>
            <p:nvPr/>
          </p:nvSpPr>
          <p:spPr bwMode="auto">
            <a:xfrm>
              <a:off x="3787" y="2115"/>
              <a:ext cx="681" cy="0"/>
            </a:xfrm>
            <a:prstGeom prst="line">
              <a:avLst/>
            </a:prstGeom>
            <a:noFill/>
            <a:ln w="9525">
              <a:solidFill>
                <a:schemeClr val="tx1"/>
              </a:solidFill>
              <a:round/>
              <a:headEnd/>
              <a:tailEnd type="oval" w="med" len="med"/>
            </a:ln>
          </p:spPr>
          <p:txBody>
            <a:bodyPr/>
            <a:lstStyle/>
            <a:p>
              <a:endParaRPr lang="en-GB"/>
            </a:p>
          </p:txBody>
        </p:sp>
        <p:sp>
          <p:nvSpPr>
            <p:cNvPr id="110626" name="Line 20"/>
            <p:cNvSpPr>
              <a:spLocks noChangeShapeType="1"/>
            </p:cNvSpPr>
            <p:nvPr/>
          </p:nvSpPr>
          <p:spPr bwMode="auto">
            <a:xfrm>
              <a:off x="4195" y="1933"/>
              <a:ext cx="0" cy="362"/>
            </a:xfrm>
            <a:prstGeom prst="line">
              <a:avLst/>
            </a:prstGeom>
            <a:noFill/>
            <a:ln w="9525">
              <a:solidFill>
                <a:schemeClr val="tx1"/>
              </a:solidFill>
              <a:round/>
              <a:headEnd/>
              <a:tailEnd/>
            </a:ln>
          </p:spPr>
          <p:txBody>
            <a:bodyPr/>
            <a:lstStyle/>
            <a:p>
              <a:endParaRPr lang="en-GB"/>
            </a:p>
          </p:txBody>
        </p:sp>
        <p:sp>
          <p:nvSpPr>
            <p:cNvPr id="110627" name="Line 21"/>
            <p:cNvSpPr>
              <a:spLocks noChangeShapeType="1"/>
            </p:cNvSpPr>
            <p:nvPr/>
          </p:nvSpPr>
          <p:spPr bwMode="auto">
            <a:xfrm>
              <a:off x="4195" y="1933"/>
              <a:ext cx="273" cy="0"/>
            </a:xfrm>
            <a:prstGeom prst="line">
              <a:avLst/>
            </a:prstGeom>
            <a:noFill/>
            <a:ln w="9525">
              <a:solidFill>
                <a:schemeClr val="tx1"/>
              </a:solidFill>
              <a:round/>
              <a:headEnd/>
              <a:tailEnd type="oval" w="med" len="med"/>
            </a:ln>
          </p:spPr>
          <p:txBody>
            <a:bodyPr/>
            <a:lstStyle/>
            <a:p>
              <a:endParaRPr lang="en-GB"/>
            </a:p>
          </p:txBody>
        </p:sp>
        <p:sp>
          <p:nvSpPr>
            <p:cNvPr id="110628" name="Line 22"/>
            <p:cNvSpPr>
              <a:spLocks noChangeShapeType="1"/>
            </p:cNvSpPr>
            <p:nvPr/>
          </p:nvSpPr>
          <p:spPr bwMode="auto">
            <a:xfrm>
              <a:off x="4195" y="2296"/>
              <a:ext cx="273" cy="0"/>
            </a:xfrm>
            <a:prstGeom prst="line">
              <a:avLst/>
            </a:prstGeom>
            <a:noFill/>
            <a:ln w="9525">
              <a:solidFill>
                <a:schemeClr val="tx1"/>
              </a:solidFill>
              <a:round/>
              <a:headEnd/>
              <a:tailEnd type="oval" w="med" len="med"/>
            </a:ln>
          </p:spPr>
          <p:txBody>
            <a:bodyPr/>
            <a:lstStyle/>
            <a:p>
              <a:endParaRPr lang="en-GB"/>
            </a:p>
          </p:txBody>
        </p:sp>
      </p:grpSp>
      <p:grpSp>
        <p:nvGrpSpPr>
          <p:cNvPr id="3" name="Group 27"/>
          <p:cNvGrpSpPr>
            <a:grpSpLocks/>
          </p:cNvGrpSpPr>
          <p:nvPr/>
        </p:nvGrpSpPr>
        <p:grpSpPr bwMode="auto">
          <a:xfrm>
            <a:off x="1331913" y="1916113"/>
            <a:ext cx="2592387" cy="1943100"/>
            <a:chOff x="2336" y="1616"/>
            <a:chExt cx="1633" cy="1224"/>
          </a:xfrm>
        </p:grpSpPr>
        <p:sp>
          <p:nvSpPr>
            <p:cNvPr id="110618" name="Line 25"/>
            <p:cNvSpPr>
              <a:spLocks noChangeShapeType="1"/>
            </p:cNvSpPr>
            <p:nvPr/>
          </p:nvSpPr>
          <p:spPr bwMode="auto">
            <a:xfrm>
              <a:off x="2336" y="1616"/>
              <a:ext cx="0" cy="1224"/>
            </a:xfrm>
            <a:prstGeom prst="line">
              <a:avLst/>
            </a:prstGeom>
            <a:noFill/>
            <a:ln w="9525">
              <a:solidFill>
                <a:schemeClr val="tx1"/>
              </a:solidFill>
              <a:round/>
              <a:headEnd/>
              <a:tailEnd/>
            </a:ln>
          </p:spPr>
          <p:txBody>
            <a:bodyPr/>
            <a:lstStyle/>
            <a:p>
              <a:endParaRPr lang="en-GB"/>
            </a:p>
          </p:txBody>
        </p:sp>
        <p:sp>
          <p:nvSpPr>
            <p:cNvPr id="110619" name="Line 26"/>
            <p:cNvSpPr>
              <a:spLocks noChangeShapeType="1"/>
            </p:cNvSpPr>
            <p:nvPr/>
          </p:nvSpPr>
          <p:spPr bwMode="auto">
            <a:xfrm>
              <a:off x="2336" y="2840"/>
              <a:ext cx="1633" cy="0"/>
            </a:xfrm>
            <a:prstGeom prst="line">
              <a:avLst/>
            </a:prstGeom>
            <a:noFill/>
            <a:ln w="9525">
              <a:solidFill>
                <a:schemeClr val="tx1"/>
              </a:solidFill>
              <a:round/>
              <a:headEnd/>
              <a:tailEnd/>
            </a:ln>
          </p:spPr>
          <p:txBody>
            <a:bodyPr/>
            <a:lstStyle/>
            <a:p>
              <a:endParaRPr lang="en-GB"/>
            </a:p>
          </p:txBody>
        </p:sp>
      </p:grpSp>
      <p:sp>
        <p:nvSpPr>
          <p:cNvPr id="110597" name="Line 34"/>
          <p:cNvSpPr>
            <a:spLocks noChangeShapeType="1"/>
          </p:cNvSpPr>
          <p:nvPr/>
        </p:nvSpPr>
        <p:spPr bwMode="auto">
          <a:xfrm flipV="1">
            <a:off x="1331913" y="3068638"/>
            <a:ext cx="1152525" cy="792162"/>
          </a:xfrm>
          <a:prstGeom prst="line">
            <a:avLst/>
          </a:prstGeom>
          <a:noFill/>
          <a:ln w="9525">
            <a:solidFill>
              <a:schemeClr val="tx1"/>
            </a:solidFill>
            <a:round/>
            <a:headEnd/>
            <a:tailEnd type="arrow" w="med" len="med"/>
          </a:ln>
        </p:spPr>
        <p:txBody>
          <a:bodyPr/>
          <a:lstStyle/>
          <a:p>
            <a:endParaRPr lang="en-GB"/>
          </a:p>
        </p:txBody>
      </p:sp>
      <p:sp>
        <p:nvSpPr>
          <p:cNvPr id="110598" name="Line 35"/>
          <p:cNvSpPr>
            <a:spLocks noChangeShapeType="1"/>
          </p:cNvSpPr>
          <p:nvPr/>
        </p:nvSpPr>
        <p:spPr bwMode="auto">
          <a:xfrm flipV="1">
            <a:off x="2700338" y="2997200"/>
            <a:ext cx="0" cy="0"/>
          </a:xfrm>
          <a:prstGeom prst="line">
            <a:avLst/>
          </a:prstGeom>
          <a:noFill/>
          <a:ln w="9525">
            <a:solidFill>
              <a:schemeClr val="tx1"/>
            </a:solidFill>
            <a:round/>
            <a:headEnd/>
            <a:tailEnd type="oval" w="med" len="med"/>
          </a:ln>
        </p:spPr>
        <p:txBody>
          <a:bodyPr/>
          <a:lstStyle/>
          <a:p>
            <a:endParaRPr lang="en-GB"/>
          </a:p>
        </p:txBody>
      </p:sp>
      <p:grpSp>
        <p:nvGrpSpPr>
          <p:cNvPr id="4" name="Group 39"/>
          <p:cNvGrpSpPr>
            <a:grpSpLocks/>
          </p:cNvGrpSpPr>
          <p:nvPr/>
        </p:nvGrpSpPr>
        <p:grpSpPr bwMode="auto">
          <a:xfrm>
            <a:off x="1331913" y="4292600"/>
            <a:ext cx="2592387" cy="1943100"/>
            <a:chOff x="839" y="2704"/>
            <a:chExt cx="1633" cy="1224"/>
          </a:xfrm>
        </p:grpSpPr>
        <p:grpSp>
          <p:nvGrpSpPr>
            <p:cNvPr id="5" name="Group 28"/>
            <p:cNvGrpSpPr>
              <a:grpSpLocks/>
            </p:cNvGrpSpPr>
            <p:nvPr/>
          </p:nvGrpSpPr>
          <p:grpSpPr bwMode="auto">
            <a:xfrm>
              <a:off x="839" y="2704"/>
              <a:ext cx="1633" cy="1224"/>
              <a:chOff x="2336" y="1616"/>
              <a:chExt cx="1633" cy="1224"/>
            </a:xfrm>
          </p:grpSpPr>
          <p:sp>
            <p:nvSpPr>
              <p:cNvPr id="110616" name="Line 29"/>
              <p:cNvSpPr>
                <a:spLocks noChangeShapeType="1"/>
              </p:cNvSpPr>
              <p:nvPr/>
            </p:nvSpPr>
            <p:spPr bwMode="auto">
              <a:xfrm>
                <a:off x="2336" y="1616"/>
                <a:ext cx="0" cy="1224"/>
              </a:xfrm>
              <a:prstGeom prst="line">
                <a:avLst/>
              </a:prstGeom>
              <a:noFill/>
              <a:ln w="9525">
                <a:solidFill>
                  <a:schemeClr val="tx1"/>
                </a:solidFill>
                <a:round/>
                <a:headEnd/>
                <a:tailEnd/>
              </a:ln>
            </p:spPr>
            <p:txBody>
              <a:bodyPr/>
              <a:lstStyle/>
              <a:p>
                <a:endParaRPr lang="en-GB"/>
              </a:p>
            </p:txBody>
          </p:sp>
          <p:sp>
            <p:nvSpPr>
              <p:cNvPr id="110617" name="Line 30"/>
              <p:cNvSpPr>
                <a:spLocks noChangeShapeType="1"/>
              </p:cNvSpPr>
              <p:nvPr/>
            </p:nvSpPr>
            <p:spPr bwMode="auto">
              <a:xfrm>
                <a:off x="2336" y="2840"/>
                <a:ext cx="1633" cy="0"/>
              </a:xfrm>
              <a:prstGeom prst="line">
                <a:avLst/>
              </a:prstGeom>
              <a:noFill/>
              <a:ln w="9525">
                <a:solidFill>
                  <a:schemeClr val="tx1"/>
                </a:solidFill>
                <a:round/>
                <a:headEnd/>
                <a:tailEnd/>
              </a:ln>
            </p:spPr>
            <p:txBody>
              <a:bodyPr/>
              <a:lstStyle/>
              <a:p>
                <a:endParaRPr lang="en-GB"/>
              </a:p>
            </p:txBody>
          </p:sp>
        </p:grpSp>
        <p:sp>
          <p:nvSpPr>
            <p:cNvPr id="110615" name="Arc 36"/>
            <p:cNvSpPr>
              <a:spLocks/>
            </p:cNvSpPr>
            <p:nvPr/>
          </p:nvSpPr>
          <p:spPr bwMode="auto">
            <a:xfrm>
              <a:off x="839" y="2975"/>
              <a:ext cx="998" cy="953"/>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type="stealth" w="med" len="med"/>
              <a:tailEnd type="stealth" w="med" len="med"/>
            </a:ln>
          </p:spPr>
          <p:txBody>
            <a:bodyPr wrap="none" anchor="ctr"/>
            <a:lstStyle/>
            <a:p>
              <a:endParaRPr lang="fa-IR"/>
            </a:p>
          </p:txBody>
        </p:sp>
      </p:grpSp>
      <p:grpSp>
        <p:nvGrpSpPr>
          <p:cNvPr id="6" name="Group 38"/>
          <p:cNvGrpSpPr>
            <a:grpSpLocks/>
          </p:cNvGrpSpPr>
          <p:nvPr/>
        </p:nvGrpSpPr>
        <p:grpSpPr bwMode="auto">
          <a:xfrm>
            <a:off x="5435600" y="4292600"/>
            <a:ext cx="2592388" cy="1943100"/>
            <a:chOff x="3424" y="2704"/>
            <a:chExt cx="1633" cy="1224"/>
          </a:xfrm>
        </p:grpSpPr>
        <p:grpSp>
          <p:nvGrpSpPr>
            <p:cNvPr id="7" name="Group 31"/>
            <p:cNvGrpSpPr>
              <a:grpSpLocks/>
            </p:cNvGrpSpPr>
            <p:nvPr/>
          </p:nvGrpSpPr>
          <p:grpSpPr bwMode="auto">
            <a:xfrm>
              <a:off x="3424" y="2704"/>
              <a:ext cx="1633" cy="1224"/>
              <a:chOff x="2336" y="1616"/>
              <a:chExt cx="1633" cy="1224"/>
            </a:xfrm>
          </p:grpSpPr>
          <p:sp>
            <p:nvSpPr>
              <p:cNvPr id="110612" name="Line 32"/>
              <p:cNvSpPr>
                <a:spLocks noChangeShapeType="1"/>
              </p:cNvSpPr>
              <p:nvPr/>
            </p:nvSpPr>
            <p:spPr bwMode="auto">
              <a:xfrm>
                <a:off x="2336" y="1616"/>
                <a:ext cx="0" cy="1224"/>
              </a:xfrm>
              <a:prstGeom prst="line">
                <a:avLst/>
              </a:prstGeom>
              <a:noFill/>
              <a:ln w="9525">
                <a:solidFill>
                  <a:schemeClr val="tx1"/>
                </a:solidFill>
                <a:round/>
                <a:headEnd/>
                <a:tailEnd/>
              </a:ln>
            </p:spPr>
            <p:txBody>
              <a:bodyPr/>
              <a:lstStyle/>
              <a:p>
                <a:endParaRPr lang="en-GB"/>
              </a:p>
            </p:txBody>
          </p:sp>
          <p:sp>
            <p:nvSpPr>
              <p:cNvPr id="110613" name="Line 33"/>
              <p:cNvSpPr>
                <a:spLocks noChangeShapeType="1"/>
              </p:cNvSpPr>
              <p:nvPr/>
            </p:nvSpPr>
            <p:spPr bwMode="auto">
              <a:xfrm>
                <a:off x="2336" y="2840"/>
                <a:ext cx="1633" cy="0"/>
              </a:xfrm>
              <a:prstGeom prst="line">
                <a:avLst/>
              </a:prstGeom>
              <a:noFill/>
              <a:ln w="9525">
                <a:solidFill>
                  <a:schemeClr val="tx1"/>
                </a:solidFill>
                <a:round/>
                <a:headEnd/>
                <a:tailEnd/>
              </a:ln>
            </p:spPr>
            <p:txBody>
              <a:bodyPr/>
              <a:lstStyle/>
              <a:p>
                <a:endParaRPr lang="en-GB"/>
              </a:p>
            </p:txBody>
          </p:sp>
        </p:grpSp>
        <p:sp>
          <p:nvSpPr>
            <p:cNvPr id="110611" name="Arc 37"/>
            <p:cNvSpPr>
              <a:spLocks/>
            </p:cNvSpPr>
            <p:nvPr/>
          </p:nvSpPr>
          <p:spPr bwMode="auto">
            <a:xfrm>
              <a:off x="3424" y="2975"/>
              <a:ext cx="998" cy="953"/>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prstDash val="dash"/>
              <a:round/>
              <a:headEnd/>
              <a:tailEnd/>
            </a:ln>
          </p:spPr>
          <p:txBody>
            <a:bodyPr wrap="none" anchor="ctr"/>
            <a:lstStyle/>
            <a:p>
              <a:endParaRPr lang="fa-IR"/>
            </a:p>
          </p:txBody>
        </p:sp>
      </p:grpSp>
      <p:sp>
        <p:nvSpPr>
          <p:cNvPr id="110601" name="Oval 40"/>
          <p:cNvSpPr>
            <a:spLocks noChangeArrowheads="1"/>
          </p:cNvSpPr>
          <p:nvPr/>
        </p:nvSpPr>
        <p:spPr bwMode="auto">
          <a:xfrm>
            <a:off x="2600325" y="2911475"/>
            <a:ext cx="71438" cy="142875"/>
          </a:xfrm>
          <a:prstGeom prst="ellipse">
            <a:avLst/>
          </a:prstGeom>
          <a:solidFill>
            <a:schemeClr val="tx2"/>
          </a:solidFill>
          <a:ln w="9525">
            <a:solidFill>
              <a:schemeClr val="tx1"/>
            </a:solidFill>
            <a:round/>
            <a:headEnd/>
            <a:tailEnd/>
          </a:ln>
        </p:spPr>
        <p:txBody>
          <a:bodyPr wrap="none" anchor="ctr"/>
          <a:lstStyle/>
          <a:p>
            <a:endParaRPr lang="fa-IR" sz="1600"/>
          </a:p>
        </p:txBody>
      </p:sp>
      <p:sp>
        <p:nvSpPr>
          <p:cNvPr id="110602" name="Text Box 41"/>
          <p:cNvSpPr txBox="1">
            <a:spLocks noChangeArrowheads="1"/>
          </p:cNvSpPr>
          <p:nvPr/>
        </p:nvSpPr>
        <p:spPr bwMode="auto">
          <a:xfrm>
            <a:off x="1835150" y="4400550"/>
            <a:ext cx="1512888" cy="366713"/>
          </a:xfrm>
          <a:prstGeom prst="rect">
            <a:avLst/>
          </a:prstGeom>
          <a:noFill/>
          <a:ln w="9525">
            <a:noFill/>
            <a:miter lim="800000"/>
            <a:headEnd/>
            <a:tailEnd/>
          </a:ln>
        </p:spPr>
        <p:txBody>
          <a:bodyPr wrap="none">
            <a:spAutoFit/>
          </a:bodyPr>
          <a:lstStyle/>
          <a:p>
            <a:pPr algn="l"/>
            <a:r>
              <a:rPr lang="fa-IR" sz="1800">
                <a:cs typeface="B Homa" pitchFamily="2" charset="-78"/>
              </a:rPr>
              <a:t>طیفی از سناریوها</a:t>
            </a:r>
            <a:endParaRPr lang="en-US" sz="1800">
              <a:cs typeface="B Homa" pitchFamily="2" charset="-78"/>
            </a:endParaRPr>
          </a:p>
        </p:txBody>
      </p:sp>
      <p:sp>
        <p:nvSpPr>
          <p:cNvPr id="110603" name="Text Box 42"/>
          <p:cNvSpPr txBox="1">
            <a:spLocks noChangeArrowheads="1"/>
          </p:cNvSpPr>
          <p:nvPr/>
        </p:nvSpPr>
        <p:spPr bwMode="auto">
          <a:xfrm>
            <a:off x="2124075" y="2152650"/>
            <a:ext cx="1920875" cy="366713"/>
          </a:xfrm>
          <a:prstGeom prst="rect">
            <a:avLst/>
          </a:prstGeom>
          <a:noFill/>
          <a:ln w="9525" algn="ctr">
            <a:noFill/>
            <a:miter lim="800000"/>
            <a:headEnd/>
            <a:tailEnd/>
          </a:ln>
        </p:spPr>
        <p:txBody>
          <a:bodyPr wrap="none">
            <a:spAutoFit/>
          </a:bodyPr>
          <a:lstStyle/>
          <a:p>
            <a:r>
              <a:rPr lang="fa-IR" sz="1800">
                <a:cs typeface="B Homa" pitchFamily="2" charset="-78"/>
              </a:rPr>
              <a:t>آینده قابل بیش بینی </a:t>
            </a:r>
            <a:endParaRPr lang="en-US" sz="1800">
              <a:cs typeface="B Homa" pitchFamily="2" charset="-78"/>
            </a:endParaRPr>
          </a:p>
        </p:txBody>
      </p:sp>
      <p:sp>
        <p:nvSpPr>
          <p:cNvPr id="110604" name="Text Box 43"/>
          <p:cNvSpPr txBox="1">
            <a:spLocks noChangeArrowheads="1"/>
          </p:cNvSpPr>
          <p:nvPr/>
        </p:nvSpPr>
        <p:spPr bwMode="auto">
          <a:xfrm>
            <a:off x="6227763" y="1909763"/>
            <a:ext cx="1695450" cy="366712"/>
          </a:xfrm>
          <a:prstGeom prst="rect">
            <a:avLst/>
          </a:prstGeom>
          <a:noFill/>
          <a:ln w="9525" algn="ctr">
            <a:noFill/>
            <a:miter lim="800000"/>
            <a:headEnd/>
            <a:tailEnd/>
          </a:ln>
        </p:spPr>
        <p:txBody>
          <a:bodyPr wrap="none">
            <a:spAutoFit/>
          </a:bodyPr>
          <a:lstStyle/>
          <a:p>
            <a:pPr algn="l"/>
            <a:r>
              <a:rPr lang="fa-IR" sz="1800">
                <a:cs typeface="B Homa" pitchFamily="2" charset="-78"/>
              </a:rPr>
              <a:t>گزینه های احتمالی </a:t>
            </a:r>
            <a:endParaRPr lang="en-US" sz="1800">
              <a:cs typeface="B Homa" pitchFamily="2" charset="-78"/>
            </a:endParaRPr>
          </a:p>
        </p:txBody>
      </p:sp>
      <p:sp>
        <p:nvSpPr>
          <p:cNvPr id="110605" name="Text Box 44"/>
          <p:cNvSpPr txBox="1">
            <a:spLocks noChangeArrowheads="1"/>
          </p:cNvSpPr>
          <p:nvPr/>
        </p:nvSpPr>
        <p:spPr bwMode="auto">
          <a:xfrm>
            <a:off x="6948488" y="4718050"/>
            <a:ext cx="584200" cy="366713"/>
          </a:xfrm>
          <a:prstGeom prst="rect">
            <a:avLst/>
          </a:prstGeom>
          <a:noFill/>
          <a:ln w="9525" algn="ctr">
            <a:noFill/>
            <a:miter lim="800000"/>
            <a:headEnd/>
            <a:tailEnd/>
          </a:ln>
        </p:spPr>
        <p:txBody>
          <a:bodyPr wrap="none">
            <a:spAutoFit/>
          </a:bodyPr>
          <a:lstStyle/>
          <a:p>
            <a:pPr algn="l"/>
            <a:r>
              <a:rPr lang="fa-IR" sz="1800">
                <a:cs typeface="B Homa" pitchFamily="2" charset="-78"/>
              </a:rPr>
              <a:t>ابهام</a:t>
            </a:r>
            <a:endParaRPr lang="en-US" sz="1800">
              <a:cs typeface="B Homa" pitchFamily="2" charset="-78"/>
            </a:endParaRPr>
          </a:p>
        </p:txBody>
      </p:sp>
      <p:grpSp>
        <p:nvGrpSpPr>
          <p:cNvPr id="8" name="Group 48"/>
          <p:cNvGrpSpPr>
            <a:grpSpLocks/>
          </p:cNvGrpSpPr>
          <p:nvPr/>
        </p:nvGrpSpPr>
        <p:grpSpPr bwMode="auto">
          <a:xfrm>
            <a:off x="-36513" y="620713"/>
            <a:ext cx="8747126" cy="6192837"/>
            <a:chOff x="46" y="300"/>
            <a:chExt cx="5510" cy="3901"/>
          </a:xfrm>
        </p:grpSpPr>
        <p:sp>
          <p:nvSpPr>
            <p:cNvPr id="110607" name="Rectangle 49"/>
            <p:cNvSpPr>
              <a:spLocks noChangeArrowheads="1"/>
            </p:cNvSpPr>
            <p:nvPr/>
          </p:nvSpPr>
          <p:spPr bwMode="auto">
            <a:xfrm>
              <a:off x="340" y="300"/>
              <a:ext cx="5216" cy="3674"/>
            </a:xfrm>
            <a:prstGeom prst="rect">
              <a:avLst/>
            </a:prstGeom>
            <a:noFill/>
            <a:ln w="95250" cmpd="thickThin">
              <a:solidFill>
                <a:srgbClr val="FFFF00"/>
              </a:solidFill>
              <a:miter lim="800000"/>
              <a:headEnd/>
              <a:tailEnd/>
            </a:ln>
          </p:spPr>
          <p:txBody>
            <a:bodyPr wrap="none" anchor="ctr"/>
            <a:lstStyle/>
            <a:p>
              <a:pPr algn="ctr"/>
              <a:endParaRPr lang="en-US" sz="12000">
                <a:solidFill>
                  <a:srgbClr val="FFFF00"/>
                </a:solidFill>
                <a:cs typeface="B Fantezy" pitchFamily="2" charset="-78"/>
              </a:endParaRPr>
            </a:p>
          </p:txBody>
        </p:sp>
        <p:pic>
          <p:nvPicPr>
            <p:cNvPr id="110608" name="Picture 50" descr="11 (58)"/>
            <p:cNvPicPr>
              <a:picLocks noChangeAspect="1" noChangeArrowheads="1"/>
            </p:cNvPicPr>
            <p:nvPr/>
          </p:nvPicPr>
          <p:blipFill>
            <a:blip r:embed="rId2">
              <a:clrChange>
                <a:clrFrom>
                  <a:srgbClr val="FFFFFF"/>
                </a:clrFrom>
                <a:clrTo>
                  <a:srgbClr val="FFFFFF">
                    <a:alpha val="0"/>
                  </a:srgbClr>
                </a:clrTo>
              </a:clrChange>
            </a:blip>
            <a:srcRect l="42113" r="6126"/>
            <a:stretch>
              <a:fillRect/>
            </a:stretch>
          </p:blipFill>
          <p:spPr bwMode="auto">
            <a:xfrm>
              <a:off x="46" y="3203"/>
              <a:ext cx="940" cy="998"/>
            </a:xfrm>
            <a:prstGeom prst="rect">
              <a:avLst/>
            </a:prstGeom>
            <a:noFill/>
            <a:ln w="9525">
              <a:noFill/>
              <a:miter lim="800000"/>
              <a:headEnd/>
              <a:tailEnd/>
            </a:ln>
          </p:spPr>
        </p:pic>
        <p:sp>
          <p:nvSpPr>
            <p:cNvPr id="110609" name="WordArt 51"/>
            <p:cNvSpPr>
              <a:spLocks noChangeArrowheads="1" noChangeShapeType="1" noTextEdit="1"/>
            </p:cNvSpPr>
            <p:nvPr/>
          </p:nvSpPr>
          <p:spPr bwMode="auto">
            <a:xfrm>
              <a:off x="181" y="3521"/>
              <a:ext cx="632" cy="363"/>
            </a:xfrm>
            <a:prstGeom prst="rect">
              <a:avLst/>
            </a:prstGeom>
          </p:spPr>
          <p:txBody>
            <a:bodyPr wrap="none" fromWordArt="1">
              <a:prstTxWarp prst="textCanDown">
                <a:avLst>
                  <a:gd name="adj" fmla="val 33333"/>
                </a:avLst>
              </a:prstTxWarp>
            </a:bodyPr>
            <a:lstStyle/>
            <a:p>
              <a:pPr algn="ctr" rtl="1"/>
              <a:r>
                <a:rPr lang="fa-IR" sz="3600" kern="10">
                  <a:ln w="9525">
                    <a:noFill/>
                    <a:round/>
                    <a:headEnd/>
                    <a:tailEnd/>
                  </a:ln>
                  <a:solidFill>
                    <a:srgbClr val="990033"/>
                  </a:solidFill>
                  <a:effectLst>
                    <a:prstShdw prst="shdw17" dist="17961" dir="13500000">
                      <a:srgbClr val="5C001F"/>
                    </a:prstShdw>
                  </a:effectLst>
                  <a:cs typeface="B Fantezy"/>
                </a:rPr>
                <a:t>خلاقیت</a:t>
              </a:r>
              <a:endParaRPr lang="en-GB" sz="3600" kern="10">
                <a:ln w="9525">
                  <a:noFill/>
                  <a:round/>
                  <a:headEnd/>
                  <a:tailEnd/>
                </a:ln>
                <a:solidFill>
                  <a:srgbClr val="990033"/>
                </a:solidFill>
                <a:effectLst>
                  <a:prstShdw prst="shdw17" dist="17961" dir="13500000">
                    <a:srgbClr val="5C001F"/>
                  </a:prstShdw>
                </a:effectLst>
                <a:cs typeface="B Fantezy"/>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body" idx="1"/>
          </p:nvPr>
        </p:nvSpPr>
        <p:spPr>
          <a:xfrm>
            <a:off x="3492500" y="981075"/>
            <a:ext cx="5040313" cy="4525963"/>
          </a:xfrm>
        </p:spPr>
        <p:txBody>
          <a:bodyPr/>
          <a:lstStyle/>
          <a:p>
            <a:pPr algn="just" rtl="1" eaLnBrk="1" hangingPunct="1">
              <a:lnSpc>
                <a:spcPct val="155000"/>
              </a:lnSpc>
            </a:pPr>
            <a:r>
              <a:rPr lang="fa-IR" sz="2000" smtClean="0">
                <a:cs typeface="B Nazanin" pitchFamily="2" charset="-78"/>
              </a:rPr>
              <a:t>سازمان های پیشرو و موفق بایستی </a:t>
            </a:r>
          </a:p>
          <a:p>
            <a:pPr algn="just" rtl="1" eaLnBrk="1" hangingPunct="1">
              <a:lnSpc>
                <a:spcPct val="155000"/>
              </a:lnSpc>
              <a:buFontTx/>
              <a:buNone/>
            </a:pPr>
            <a:r>
              <a:rPr lang="en-US" sz="2000" smtClean="0">
                <a:cs typeface="B Nazanin" pitchFamily="2" charset="-78"/>
              </a:rPr>
              <a:t>   </a:t>
            </a:r>
            <a:r>
              <a:rPr lang="fa-IR" sz="2000" smtClean="0">
                <a:cs typeface="B Nazanin" pitchFamily="2" charset="-78"/>
              </a:rPr>
              <a:t>پازلی را کامل کنند که قطعات آن به روش منظم و سیستماتیک کنارهم قرار نمی‌گیرند یعنی هرقطعه فقط در کنار یک قطعه بخصوص قرار نمی‌گیرد بلکه ممکن است با قطعات دیگری نیز جفت نشود هیچ کس نمی‌داند طرح نهایی پازل به چه شکل خواهد شد کارکردن در چنین فضایی درگرو داشتن کارکنانی خلاق توانمند و کار آفرین است تا درمحیط بستری مناسی بتوانند هر روز حرفی نو بزنند.</a:t>
            </a:r>
            <a:endParaRPr lang="en-US" sz="2000" smtClean="0">
              <a:cs typeface="B Nazanin" pitchFamily="2" charset="-78"/>
            </a:endParaRPr>
          </a:p>
        </p:txBody>
      </p:sp>
      <p:grpSp>
        <p:nvGrpSpPr>
          <p:cNvPr id="2" name="Group 7"/>
          <p:cNvGrpSpPr>
            <a:grpSpLocks/>
          </p:cNvGrpSpPr>
          <p:nvPr/>
        </p:nvGrpSpPr>
        <p:grpSpPr bwMode="auto">
          <a:xfrm>
            <a:off x="0" y="476250"/>
            <a:ext cx="8747125" cy="6192838"/>
            <a:chOff x="46" y="300"/>
            <a:chExt cx="5510" cy="3901"/>
          </a:xfrm>
        </p:grpSpPr>
        <p:sp>
          <p:nvSpPr>
            <p:cNvPr id="111621" name="Rectangle 8"/>
            <p:cNvSpPr>
              <a:spLocks noChangeArrowheads="1"/>
            </p:cNvSpPr>
            <p:nvPr/>
          </p:nvSpPr>
          <p:spPr bwMode="auto">
            <a:xfrm>
              <a:off x="340" y="300"/>
              <a:ext cx="5216" cy="3674"/>
            </a:xfrm>
            <a:prstGeom prst="rect">
              <a:avLst/>
            </a:prstGeom>
            <a:noFill/>
            <a:ln w="95250" cmpd="thickThin">
              <a:solidFill>
                <a:srgbClr val="FFFF00"/>
              </a:solidFill>
              <a:miter lim="800000"/>
              <a:headEnd/>
              <a:tailEnd/>
            </a:ln>
          </p:spPr>
          <p:txBody>
            <a:bodyPr wrap="none" anchor="ctr"/>
            <a:lstStyle/>
            <a:p>
              <a:pPr algn="ctr"/>
              <a:endParaRPr lang="en-US" sz="12000">
                <a:solidFill>
                  <a:srgbClr val="FFFF00"/>
                </a:solidFill>
                <a:cs typeface="B Fantezy" pitchFamily="2" charset="-78"/>
              </a:endParaRPr>
            </a:p>
          </p:txBody>
        </p:sp>
        <p:pic>
          <p:nvPicPr>
            <p:cNvPr id="111622" name="Picture 9" descr="11 (58)"/>
            <p:cNvPicPr>
              <a:picLocks noChangeAspect="1" noChangeArrowheads="1"/>
            </p:cNvPicPr>
            <p:nvPr/>
          </p:nvPicPr>
          <p:blipFill>
            <a:blip r:embed="rId2">
              <a:clrChange>
                <a:clrFrom>
                  <a:srgbClr val="FFFFFF"/>
                </a:clrFrom>
                <a:clrTo>
                  <a:srgbClr val="FFFFFF">
                    <a:alpha val="0"/>
                  </a:srgbClr>
                </a:clrTo>
              </a:clrChange>
            </a:blip>
            <a:srcRect l="42113" r="6126"/>
            <a:stretch>
              <a:fillRect/>
            </a:stretch>
          </p:blipFill>
          <p:spPr bwMode="auto">
            <a:xfrm>
              <a:off x="46" y="3203"/>
              <a:ext cx="940" cy="998"/>
            </a:xfrm>
            <a:prstGeom prst="rect">
              <a:avLst/>
            </a:prstGeom>
            <a:noFill/>
            <a:ln w="9525">
              <a:noFill/>
              <a:miter lim="800000"/>
              <a:headEnd/>
              <a:tailEnd/>
            </a:ln>
          </p:spPr>
        </p:pic>
        <p:sp>
          <p:nvSpPr>
            <p:cNvPr id="111623" name="WordArt 10"/>
            <p:cNvSpPr>
              <a:spLocks noChangeArrowheads="1" noChangeShapeType="1" noTextEdit="1"/>
            </p:cNvSpPr>
            <p:nvPr/>
          </p:nvSpPr>
          <p:spPr bwMode="auto">
            <a:xfrm>
              <a:off x="181" y="3521"/>
              <a:ext cx="632" cy="363"/>
            </a:xfrm>
            <a:prstGeom prst="rect">
              <a:avLst/>
            </a:prstGeom>
          </p:spPr>
          <p:txBody>
            <a:bodyPr wrap="none" fromWordArt="1">
              <a:prstTxWarp prst="textCanDown">
                <a:avLst>
                  <a:gd name="adj" fmla="val 33333"/>
                </a:avLst>
              </a:prstTxWarp>
            </a:bodyPr>
            <a:lstStyle/>
            <a:p>
              <a:pPr algn="ctr" rtl="1"/>
              <a:r>
                <a:rPr lang="fa-IR" sz="3600" kern="10">
                  <a:ln w="9525">
                    <a:noFill/>
                    <a:round/>
                    <a:headEnd/>
                    <a:tailEnd/>
                  </a:ln>
                  <a:solidFill>
                    <a:srgbClr val="990033"/>
                  </a:solidFill>
                  <a:effectLst>
                    <a:prstShdw prst="shdw17" dist="17961" dir="13500000">
                      <a:srgbClr val="5C001F"/>
                    </a:prstShdw>
                  </a:effectLst>
                  <a:cs typeface="B Fantezy"/>
                </a:rPr>
                <a:t>خلاقیت</a:t>
              </a:r>
              <a:endParaRPr lang="en-GB" sz="3600" kern="10">
                <a:ln w="9525">
                  <a:noFill/>
                  <a:round/>
                  <a:headEnd/>
                  <a:tailEnd/>
                </a:ln>
                <a:solidFill>
                  <a:srgbClr val="990033"/>
                </a:solidFill>
                <a:effectLst>
                  <a:prstShdw prst="shdw17" dist="17961" dir="13500000">
                    <a:srgbClr val="5C001F"/>
                  </a:prstShdw>
                </a:effectLst>
                <a:cs typeface="B Fantezy"/>
              </a:endParaRPr>
            </a:p>
          </p:txBody>
        </p:sp>
      </p:grpSp>
      <p:pic>
        <p:nvPicPr>
          <p:cNvPr id="111620" name="Picture 11" descr="missing_piece_puzzle"/>
          <p:cNvPicPr>
            <a:picLocks noChangeAspect="1" noChangeArrowheads="1"/>
          </p:cNvPicPr>
          <p:nvPr/>
        </p:nvPicPr>
        <p:blipFill>
          <a:blip r:embed="rId3"/>
          <a:srcRect/>
          <a:stretch>
            <a:fillRect/>
          </a:stretch>
        </p:blipFill>
        <p:spPr bwMode="auto">
          <a:xfrm>
            <a:off x="684213" y="1341438"/>
            <a:ext cx="2438400" cy="3667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endParaRPr lang="en-US" smtClean="0"/>
          </a:p>
        </p:txBody>
      </p:sp>
      <p:sp>
        <p:nvSpPr>
          <p:cNvPr id="361475" name="Rectangle 3"/>
          <p:cNvSpPr>
            <a:spLocks noGrp="1" noChangeArrowheads="1"/>
          </p:cNvSpPr>
          <p:nvPr>
            <p:ph type="body" idx="1"/>
          </p:nvPr>
        </p:nvSpPr>
        <p:spPr>
          <a:effectLst>
            <a:outerShdw dist="17961" dir="2700000" algn="ctr" rotWithShape="0">
              <a:srgbClr val="FF0000"/>
            </a:outerShdw>
          </a:effectLst>
        </p:spPr>
        <p:txBody>
          <a:bodyPr/>
          <a:lstStyle/>
          <a:p>
            <a:pPr algn="ctr" rtl="1" eaLnBrk="1" hangingPunct="1">
              <a:lnSpc>
                <a:spcPct val="90000"/>
              </a:lnSpc>
              <a:buFontTx/>
              <a:buNone/>
              <a:defRPr/>
            </a:pPr>
            <a:endParaRPr lang="fa-IR" sz="4000" b="1" smtClean="0">
              <a:solidFill>
                <a:schemeClr val="bg1"/>
              </a:solidFill>
              <a:cs typeface="B Nazanin" pitchFamily="2" charset="-78"/>
            </a:endParaRPr>
          </a:p>
          <a:p>
            <a:pPr algn="ctr" rtl="1" eaLnBrk="1" hangingPunct="1">
              <a:lnSpc>
                <a:spcPct val="90000"/>
              </a:lnSpc>
              <a:buFontTx/>
              <a:buNone/>
              <a:defRPr/>
            </a:pPr>
            <a:r>
              <a:rPr lang="fa-IR" sz="4000" b="1" smtClean="0">
                <a:solidFill>
                  <a:srgbClr val="FFFF00"/>
                </a:solidFill>
                <a:cs typeface="B Nazanin" pitchFamily="2" charset="-78"/>
              </a:rPr>
              <a:t>ایده ها حاضر و آماده منتظر شما هستند منتظر یک توجه شما</a:t>
            </a:r>
          </a:p>
          <a:p>
            <a:pPr algn="ctr" rtl="1" eaLnBrk="1" hangingPunct="1">
              <a:lnSpc>
                <a:spcPct val="90000"/>
              </a:lnSpc>
              <a:buFontTx/>
              <a:buNone/>
              <a:defRPr/>
            </a:pPr>
            <a:endParaRPr lang="fa-IR" sz="4000" b="1" smtClean="0">
              <a:solidFill>
                <a:schemeClr val="bg1"/>
              </a:solidFill>
              <a:cs typeface="B Nazanin" pitchFamily="2" charset="-78"/>
            </a:endParaRPr>
          </a:p>
          <a:p>
            <a:pPr algn="ctr" rtl="1" eaLnBrk="1" hangingPunct="1">
              <a:lnSpc>
                <a:spcPct val="90000"/>
              </a:lnSpc>
              <a:buFontTx/>
              <a:buNone/>
              <a:defRPr/>
            </a:pPr>
            <a:r>
              <a:rPr lang="fa-IR" sz="4000" b="1" smtClean="0">
                <a:solidFill>
                  <a:schemeClr val="bg1"/>
                </a:solidFill>
                <a:cs typeface="B Nazanin" pitchFamily="2" charset="-78"/>
              </a:rPr>
              <a:t> بخت و اقبال به سراغ ذهنی می رود که آمادگی داشته باشد </a:t>
            </a:r>
          </a:p>
          <a:p>
            <a:pPr algn="ctr" rtl="1" eaLnBrk="1" hangingPunct="1">
              <a:lnSpc>
                <a:spcPct val="90000"/>
              </a:lnSpc>
              <a:buFontTx/>
              <a:buNone/>
              <a:defRPr/>
            </a:pPr>
            <a:r>
              <a:rPr lang="fa-IR" sz="2800" b="1" smtClean="0">
                <a:solidFill>
                  <a:schemeClr val="bg1"/>
                </a:solidFill>
                <a:cs typeface="B Nazanin" pitchFamily="2" charset="-78"/>
              </a:rPr>
              <a:t>                                              لوئی باستور </a:t>
            </a:r>
            <a:endParaRPr lang="en-US" sz="2800" b="1" smtClean="0">
              <a:solidFill>
                <a:schemeClr val="bg1"/>
              </a:solidFill>
              <a:cs typeface="B Nazanin" pitchFamily="2" charset="-78"/>
            </a:endParaRPr>
          </a:p>
        </p:txBody>
      </p:sp>
      <p:grpSp>
        <p:nvGrpSpPr>
          <p:cNvPr id="2" name="Group 4"/>
          <p:cNvGrpSpPr>
            <a:grpSpLocks/>
          </p:cNvGrpSpPr>
          <p:nvPr/>
        </p:nvGrpSpPr>
        <p:grpSpPr bwMode="auto">
          <a:xfrm>
            <a:off x="0" y="476250"/>
            <a:ext cx="8747125" cy="6192838"/>
            <a:chOff x="46" y="300"/>
            <a:chExt cx="5510" cy="3901"/>
          </a:xfrm>
        </p:grpSpPr>
        <p:sp>
          <p:nvSpPr>
            <p:cNvPr id="115717" name="Rectangle 5"/>
            <p:cNvSpPr>
              <a:spLocks noChangeArrowheads="1"/>
            </p:cNvSpPr>
            <p:nvPr/>
          </p:nvSpPr>
          <p:spPr bwMode="auto">
            <a:xfrm>
              <a:off x="340" y="300"/>
              <a:ext cx="5216" cy="3674"/>
            </a:xfrm>
            <a:prstGeom prst="rect">
              <a:avLst/>
            </a:prstGeom>
            <a:noFill/>
            <a:ln w="95250" cmpd="thickThin">
              <a:solidFill>
                <a:srgbClr val="FFFF00"/>
              </a:solidFill>
              <a:miter lim="800000"/>
              <a:headEnd/>
              <a:tailEnd/>
            </a:ln>
          </p:spPr>
          <p:txBody>
            <a:bodyPr wrap="none" anchor="ctr"/>
            <a:lstStyle/>
            <a:p>
              <a:pPr algn="ctr"/>
              <a:endParaRPr lang="en-US" sz="12000">
                <a:solidFill>
                  <a:srgbClr val="FFFF00"/>
                </a:solidFill>
                <a:cs typeface="B Fantezy" pitchFamily="2" charset="-78"/>
              </a:endParaRPr>
            </a:p>
          </p:txBody>
        </p:sp>
        <p:pic>
          <p:nvPicPr>
            <p:cNvPr id="115718" name="Picture 6" descr="11 (58)"/>
            <p:cNvPicPr>
              <a:picLocks noChangeAspect="1" noChangeArrowheads="1"/>
            </p:cNvPicPr>
            <p:nvPr/>
          </p:nvPicPr>
          <p:blipFill>
            <a:blip r:embed="rId2">
              <a:clrChange>
                <a:clrFrom>
                  <a:srgbClr val="FFFFFF"/>
                </a:clrFrom>
                <a:clrTo>
                  <a:srgbClr val="FFFFFF">
                    <a:alpha val="0"/>
                  </a:srgbClr>
                </a:clrTo>
              </a:clrChange>
            </a:blip>
            <a:srcRect l="42113" r="6126"/>
            <a:stretch>
              <a:fillRect/>
            </a:stretch>
          </p:blipFill>
          <p:spPr bwMode="auto">
            <a:xfrm>
              <a:off x="46" y="3203"/>
              <a:ext cx="940" cy="998"/>
            </a:xfrm>
            <a:prstGeom prst="rect">
              <a:avLst/>
            </a:prstGeom>
            <a:noFill/>
            <a:ln w="9525">
              <a:noFill/>
              <a:miter lim="800000"/>
              <a:headEnd/>
              <a:tailEnd/>
            </a:ln>
          </p:spPr>
        </p:pic>
        <p:sp>
          <p:nvSpPr>
            <p:cNvPr id="115719" name="WordArt 7"/>
            <p:cNvSpPr>
              <a:spLocks noChangeArrowheads="1" noChangeShapeType="1" noTextEdit="1"/>
            </p:cNvSpPr>
            <p:nvPr/>
          </p:nvSpPr>
          <p:spPr bwMode="auto">
            <a:xfrm>
              <a:off x="181" y="3521"/>
              <a:ext cx="632" cy="363"/>
            </a:xfrm>
            <a:prstGeom prst="rect">
              <a:avLst/>
            </a:prstGeom>
          </p:spPr>
          <p:txBody>
            <a:bodyPr wrap="none" fromWordArt="1">
              <a:prstTxWarp prst="textCanDown">
                <a:avLst>
                  <a:gd name="adj" fmla="val 33333"/>
                </a:avLst>
              </a:prstTxWarp>
            </a:bodyPr>
            <a:lstStyle/>
            <a:p>
              <a:pPr algn="ctr" rtl="1"/>
              <a:r>
                <a:rPr lang="fa-IR" sz="3600" kern="10">
                  <a:ln w="9525">
                    <a:noFill/>
                    <a:round/>
                    <a:headEnd/>
                    <a:tailEnd/>
                  </a:ln>
                  <a:solidFill>
                    <a:srgbClr val="990033"/>
                  </a:solidFill>
                  <a:effectLst>
                    <a:prstShdw prst="shdw17" dist="17961" dir="13500000">
                      <a:srgbClr val="5C001F"/>
                    </a:prstShdw>
                  </a:effectLst>
                  <a:cs typeface="B Fantezy"/>
                </a:rPr>
                <a:t>خلاقیت</a:t>
              </a:r>
              <a:endParaRPr lang="en-GB" sz="3600" kern="10">
                <a:ln w="9525">
                  <a:noFill/>
                  <a:round/>
                  <a:headEnd/>
                  <a:tailEnd/>
                </a:ln>
                <a:solidFill>
                  <a:srgbClr val="990033"/>
                </a:solidFill>
                <a:effectLst>
                  <a:prstShdw prst="shdw17" dist="17961" dir="13500000">
                    <a:srgbClr val="5C001F"/>
                  </a:prstShdw>
                </a:effectLst>
                <a:cs typeface="B Fantezy"/>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186766" cy="5554683"/>
          </a:xfrm>
        </p:spPr>
        <p:txBody>
          <a:bodyPr/>
          <a:lstStyle/>
          <a:p>
            <a:pPr algn="r" rtl="1"/>
            <a:r>
              <a:rPr lang="fa-IR" dirty="0" smtClean="0">
                <a:solidFill>
                  <a:srgbClr val="FF0000"/>
                </a:solidFill>
                <a:cs typeface="B Titr" pitchFamily="2" charset="-78"/>
              </a:rPr>
              <a:t>تعریف ارتقاءکیفیت:</a:t>
            </a:r>
          </a:p>
          <a:p>
            <a:pPr algn="r" rtl="1"/>
            <a:r>
              <a:rPr lang="fa-IR" dirty="0" smtClean="0">
                <a:cs typeface="B Nazanin" pitchFamily="2" charset="-78"/>
              </a:rPr>
              <a:t>کیفیت یعنی توانایی یک محصول در براوردن هدف مورد نظر که با حداقل هزینه ممکن تولید شده باشد (فایگنبام)</a:t>
            </a:r>
          </a:p>
          <a:p>
            <a:pPr algn="r" rtl="1"/>
            <a:endParaRPr lang="fa-IR" dirty="0" smtClean="0">
              <a:cs typeface="B Nazanin" pitchFamily="2" charset="-78"/>
            </a:endParaRPr>
          </a:p>
          <a:p>
            <a:pPr algn="r" rtl="1"/>
            <a:r>
              <a:rPr lang="fa-IR" dirty="0" smtClean="0">
                <a:cs typeface="B Nazanin" pitchFamily="2" charset="-78"/>
              </a:rPr>
              <a:t>کیفیت را مطابقت یک محصول یا خدمت با الزامات (ویژگیهای استاندارد)از پیش تعیین شده می دانند</a:t>
            </a:r>
          </a:p>
          <a:p>
            <a:pPr algn="r" rtl="1"/>
            <a:endParaRPr lang="fa-IR" dirty="0" smtClean="0">
              <a:cs typeface="B Nazanin" pitchFamily="2" charset="-78"/>
            </a:endParaRPr>
          </a:p>
          <a:p>
            <a:pPr algn="r" rtl="1"/>
            <a:r>
              <a:rPr lang="fa-IR" dirty="0" smtClean="0">
                <a:cs typeface="B Nazanin" pitchFamily="2" charset="-78"/>
              </a:rPr>
              <a:t>کیفت را بر انجام درست کار در بار اول تاکید می کند (کرازبی)</a:t>
            </a:r>
          </a:p>
          <a:p>
            <a:pPr algn="r" rtl="1"/>
            <a:r>
              <a:rPr lang="fa-IR" dirty="0" smtClean="0">
                <a:cs typeface="B Nazanin" pitchFamily="2" charset="-78"/>
              </a:rPr>
              <a:t>رضایت مشتریها و کاستن تغییرات و عملکرد فرایند ها می داند</a:t>
            </a:r>
            <a:endParaRPr lang="en-GB"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lstStyle/>
          <a:p>
            <a:r>
              <a:rPr lang="fa-IR" dirty="0" smtClean="0">
                <a:solidFill>
                  <a:srgbClr val="FF0000"/>
                </a:solidFill>
                <a:cs typeface="B Nazanin" pitchFamily="2" charset="-78"/>
              </a:rPr>
              <a:t>ابعاد کیفیت خدمات بهداشتی</a:t>
            </a:r>
            <a:br>
              <a:rPr lang="fa-IR" dirty="0" smtClean="0">
                <a:solidFill>
                  <a:srgbClr val="FF0000"/>
                </a:solidFill>
                <a:cs typeface="B Nazanin" pitchFamily="2" charset="-78"/>
              </a:rPr>
            </a:br>
            <a:endParaRPr lang="en-GB" dirty="0">
              <a:solidFill>
                <a:srgbClr val="FF0000"/>
              </a:solidFill>
            </a:endParaRPr>
          </a:p>
        </p:txBody>
      </p:sp>
      <p:sp>
        <p:nvSpPr>
          <p:cNvPr id="3" name="Content Placeholder 2"/>
          <p:cNvSpPr>
            <a:spLocks noGrp="1"/>
          </p:cNvSpPr>
          <p:nvPr>
            <p:ph idx="1"/>
          </p:nvPr>
        </p:nvSpPr>
        <p:spPr/>
        <p:txBody>
          <a:bodyPr/>
          <a:lstStyle/>
          <a:p>
            <a:pPr algn="r" rtl="1"/>
            <a:r>
              <a:rPr lang="fa-IR" dirty="0" smtClean="0">
                <a:cs typeface="B Nazanin" pitchFamily="2" charset="-78"/>
              </a:rPr>
              <a:t>مناسب بودن خدمت</a:t>
            </a:r>
          </a:p>
          <a:p>
            <a:pPr algn="r" rtl="1"/>
            <a:r>
              <a:rPr lang="fa-IR" dirty="0" smtClean="0">
                <a:cs typeface="B Nazanin" pitchFamily="2" charset="-78"/>
              </a:rPr>
              <a:t>دسترسی آسان</a:t>
            </a:r>
          </a:p>
          <a:p>
            <a:pPr algn="r" rtl="1"/>
            <a:r>
              <a:rPr lang="fa-IR" dirty="0" smtClean="0">
                <a:cs typeface="B Nazanin" pitchFamily="2" charset="-78"/>
              </a:rPr>
              <a:t>تداوم خدمت</a:t>
            </a:r>
          </a:p>
          <a:p>
            <a:pPr algn="r" rtl="1"/>
            <a:r>
              <a:rPr lang="fa-IR" dirty="0" smtClean="0">
                <a:cs typeface="B Nazanin" pitchFamily="2" charset="-78"/>
              </a:rPr>
              <a:t>موثر بودن خدمت</a:t>
            </a:r>
          </a:p>
          <a:p>
            <a:pPr algn="r" rtl="1"/>
            <a:r>
              <a:rPr lang="fa-IR" dirty="0" smtClean="0">
                <a:cs typeface="B Nazanin" pitchFamily="2" charset="-78"/>
              </a:rPr>
              <a:t>کارایی </a:t>
            </a:r>
          </a:p>
          <a:p>
            <a:pPr algn="r" rtl="1"/>
            <a:r>
              <a:rPr lang="fa-IR" dirty="0" smtClean="0">
                <a:cs typeface="B Nazanin" pitchFamily="2" charset="-78"/>
              </a:rPr>
              <a:t>بازدهی</a:t>
            </a:r>
          </a:p>
          <a:p>
            <a:pPr algn="r" rtl="1"/>
            <a:r>
              <a:rPr lang="fa-IR" dirty="0" smtClean="0">
                <a:cs typeface="B Nazanin" pitchFamily="2" charset="-78"/>
              </a:rPr>
              <a:t>احترام و توجه </a:t>
            </a:r>
          </a:p>
          <a:p>
            <a:pPr algn="r" rtl="1"/>
            <a:r>
              <a:rPr lang="fa-IR" dirty="0" smtClean="0">
                <a:cs typeface="B Nazanin" pitchFamily="2" charset="-78"/>
              </a:rPr>
              <a:t>به موقع بودن</a:t>
            </a:r>
          </a:p>
          <a:p>
            <a:pPr algn="r" rtl="1"/>
            <a:endParaRPr lang="en-GB"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42" y="428604"/>
            <a:ext cx="8229600" cy="5411807"/>
          </a:xfrm>
        </p:spPr>
        <p:txBody>
          <a:bodyPr/>
          <a:lstStyle/>
          <a:p>
            <a:pPr algn="r" rtl="1"/>
            <a:r>
              <a:rPr lang="fa-IR" dirty="0" smtClean="0">
                <a:cs typeface="B Nazanin" pitchFamily="2" charset="-78"/>
              </a:rPr>
              <a:t>مشتری مهمترین فرد برای سازمان است</a:t>
            </a:r>
          </a:p>
          <a:p>
            <a:pPr algn="r" rtl="1"/>
            <a:endParaRPr lang="fa-IR" dirty="0" smtClean="0">
              <a:cs typeface="B Nazanin" pitchFamily="2" charset="-78"/>
            </a:endParaRPr>
          </a:p>
          <a:p>
            <a:pPr algn="r" rtl="1"/>
            <a:r>
              <a:rPr lang="fa-IR" dirty="0" smtClean="0">
                <a:cs typeface="B Nazanin" pitchFamily="2" charset="-78"/>
              </a:rPr>
              <a:t>مشتری مانع کار ما نیست ،هدف کار ما است</a:t>
            </a:r>
          </a:p>
          <a:p>
            <a:pPr algn="r" rtl="1"/>
            <a:endParaRPr lang="fa-IR" dirty="0" smtClean="0">
              <a:cs typeface="B Nazanin" pitchFamily="2" charset="-78"/>
            </a:endParaRPr>
          </a:p>
          <a:p>
            <a:pPr algn="r" rtl="1"/>
            <a:r>
              <a:rPr lang="fa-IR" dirty="0" smtClean="0">
                <a:cs typeface="B Nazanin" pitchFamily="2" charset="-78"/>
              </a:rPr>
              <a:t>مشتری به ما وابسته نیست ما به او وابسته ایم</a:t>
            </a:r>
          </a:p>
          <a:p>
            <a:pPr algn="r" rtl="1"/>
            <a:endParaRPr lang="fa-IR" dirty="0" smtClean="0">
              <a:cs typeface="B Nazanin" pitchFamily="2" charset="-78"/>
            </a:endParaRPr>
          </a:p>
          <a:p>
            <a:pPr algn="r" rtl="1"/>
            <a:r>
              <a:rPr lang="fa-IR" dirty="0" smtClean="0">
                <a:cs typeface="B Nazanin" pitchFamily="2" charset="-78"/>
              </a:rPr>
              <a:t>ما لطفی در حق مشتریان نمی کنیم ،آنان با فراهم آوردن فرصت ارائه خدمت در حق ما لطف می کنند </a:t>
            </a:r>
          </a:p>
          <a:p>
            <a:pPr algn="r" rtl="1"/>
            <a:endParaRPr lang="fa-IR" dirty="0" smtClean="0">
              <a:cs typeface="B Nazanin" pitchFamily="2" charset="-78"/>
            </a:endParaRPr>
          </a:p>
          <a:p>
            <a:pPr algn="r" rtl="1"/>
            <a:r>
              <a:rPr lang="fa-IR" dirty="0" smtClean="0">
                <a:cs typeface="B Nazanin" pitchFamily="2" charset="-78"/>
              </a:rPr>
              <a:t> مشتری کسی نیست که با اوجدل کنیم هیچ کس در جدل با مشتریها برنده نشده است </a:t>
            </a:r>
            <a:endParaRPr lang="en-GB" dirty="0">
              <a:cs typeface="B Nazanin"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a-IR" sz="16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a-IR" sz="16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578</Words>
  <Application>Microsoft Office PowerPoint</Application>
  <PresentationFormat>On-screen Show (4:3)</PresentationFormat>
  <Paragraphs>109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Slide 1</vt:lpstr>
      <vt:lpstr>Slide 2</vt:lpstr>
      <vt:lpstr>Slide 3</vt:lpstr>
      <vt:lpstr>Slide 4</vt:lpstr>
      <vt:lpstr>Slide 5</vt:lpstr>
      <vt:lpstr>Slide 6</vt:lpstr>
      <vt:lpstr>Slide 7</vt:lpstr>
      <vt:lpstr>ابعاد کیفیت خدمات بهداشتی </vt:lpstr>
      <vt:lpstr>Slide 9</vt:lpstr>
      <vt:lpstr>Slide 10</vt:lpstr>
      <vt:lpstr>فرایند </vt:lpstr>
      <vt:lpstr>Slide 12</vt:lpstr>
      <vt:lpstr>Slide 13</vt:lpstr>
      <vt:lpstr>فرایندی را برای ارتقا پیدا کنید  </vt:lpstr>
      <vt:lpstr>بیان فرصت</vt:lpstr>
      <vt:lpstr>نمودار قالبی</vt:lpstr>
      <vt:lpstr>Slide 17</vt:lpstr>
      <vt:lpstr>Slide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dc:creator>
  <cp:lastModifiedBy>hasanzade-ma</cp:lastModifiedBy>
  <cp:revision>22</cp:revision>
  <dcterms:created xsi:type="dcterms:W3CDTF">2013-01-13T14:11:36Z</dcterms:created>
  <dcterms:modified xsi:type="dcterms:W3CDTF">2013-01-14T07:04:25Z</dcterms:modified>
</cp:coreProperties>
</file>